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33"/>
  </p:notesMasterIdLst>
  <p:sldIdLst>
    <p:sldId id="315" r:id="rId2"/>
    <p:sldId id="314" r:id="rId3"/>
    <p:sldId id="259" r:id="rId4"/>
    <p:sldId id="260" r:id="rId5"/>
    <p:sldId id="316" r:id="rId6"/>
    <p:sldId id="289" r:id="rId7"/>
    <p:sldId id="317" r:id="rId8"/>
    <p:sldId id="318" r:id="rId9"/>
    <p:sldId id="261" r:id="rId10"/>
    <p:sldId id="303" r:id="rId11"/>
    <p:sldId id="319" r:id="rId12"/>
    <p:sldId id="320" r:id="rId13"/>
    <p:sldId id="321" r:id="rId14"/>
    <p:sldId id="322" r:id="rId15"/>
    <p:sldId id="323" r:id="rId16"/>
    <p:sldId id="293" r:id="rId17"/>
    <p:sldId id="307" r:id="rId18"/>
    <p:sldId id="294" r:id="rId19"/>
    <p:sldId id="265" r:id="rId20"/>
    <p:sldId id="267" r:id="rId21"/>
    <p:sldId id="269" r:id="rId22"/>
    <p:sldId id="270" r:id="rId23"/>
    <p:sldId id="324" r:id="rId24"/>
    <p:sldId id="326" r:id="rId25"/>
    <p:sldId id="327" r:id="rId26"/>
    <p:sldId id="328" r:id="rId27"/>
    <p:sldId id="287" r:id="rId28"/>
    <p:sldId id="275" r:id="rId29"/>
    <p:sldId id="276" r:id="rId30"/>
    <p:sldId id="277" r:id="rId31"/>
    <p:sldId id="279" r:id="rId3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306E4FC-6A8E-432E-B7CC-22F7B875F484}" type="datetimeFigureOut">
              <a:rPr lang="fa-IR" smtClean="0"/>
              <a:pPr/>
              <a:t>2/13/1437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70BA64B-4933-4CFE-BE03-500AF3E9341A}"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2</a:t>
            </a:fld>
            <a:endParaRPr lang="fa-I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t>در</a:t>
            </a:r>
            <a:endParaRPr lang="fa-IR"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17</a:t>
            </a:fld>
            <a:endParaRPr lang="fa-I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18</a:t>
            </a:fld>
            <a:endParaRPr lang="fa-I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19</a:t>
            </a:fld>
            <a:endParaRPr lang="fa-I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20</a:t>
            </a:fld>
            <a:endParaRPr lang="fa-I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22</a:t>
            </a:fld>
            <a:endParaRPr lang="fa-I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t>نحوه ی نوشتن فرم خودسنجی:</a:t>
            </a:r>
            <a:endParaRPr lang="fa-IR"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24</a:t>
            </a:fld>
            <a:endParaRPr lang="fa-I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t>نحوه ی نوشتن فرم خودسنجی:</a:t>
            </a:r>
            <a:endParaRPr lang="fa-IR"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29</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3</a:t>
            </a:fld>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4</a:t>
            </a:fld>
            <a:endParaRPr lang="fa-I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5</a:t>
            </a:fld>
            <a:endParaRPr lang="fa-I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7</a:t>
            </a:fld>
            <a:endParaRPr lang="fa-I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a:p>
            <a:endParaRPr lang="fa-IR"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8</a:t>
            </a:fld>
            <a:endParaRPr lang="fa-I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t>در</a:t>
            </a:r>
            <a:endParaRPr lang="fa-IR"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9</a:t>
            </a:fld>
            <a:endParaRPr lang="fa-I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10</a:t>
            </a:fld>
            <a:endParaRPr lang="fa-I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t>علی</a:t>
            </a:r>
            <a:r>
              <a:rPr lang="fa-IR" baseline="0" dirty="0" smtClean="0"/>
              <a:t> </a:t>
            </a:r>
          </a:p>
          <a:p>
            <a:r>
              <a:rPr lang="fa-IR" baseline="0" dirty="0" smtClean="0"/>
              <a:t>کیف ، جامدادی، 2 دفتر</a:t>
            </a:r>
            <a:endParaRPr lang="en-US" dirty="0"/>
          </a:p>
        </p:txBody>
      </p:sp>
      <p:sp>
        <p:nvSpPr>
          <p:cNvPr id="4" name="Slide Number Placeholder 3"/>
          <p:cNvSpPr>
            <a:spLocks noGrp="1"/>
          </p:cNvSpPr>
          <p:nvPr>
            <p:ph type="sldNum" sz="quarter" idx="10"/>
          </p:nvPr>
        </p:nvSpPr>
        <p:spPr/>
        <p:txBody>
          <a:bodyPr/>
          <a:lstStyle/>
          <a:p>
            <a:fld id="{970BA64B-4933-4CFE-BE03-500AF3E9341A}" type="slidenum">
              <a:rPr lang="fa-IR" smtClean="0"/>
              <a:pPr/>
              <a:t>13</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3DC8ABE-E8A4-4F90-A1A7-5628C0FE5D06}" type="datetimeFigureOut">
              <a:rPr lang="fa-IR" smtClean="0"/>
              <a:pPr/>
              <a:t>2/13/1437</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8A1F8CE7-C8DE-43B0-BCBC-CFBA8886AEA4}"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comb/>
    <p:sndAc>
      <p:stSnd>
        <p:snd r:embed="rId1" name="camera.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3DC8ABE-E8A4-4F90-A1A7-5628C0FE5D06}" type="datetimeFigureOut">
              <a:rPr lang="fa-IR" smtClean="0"/>
              <a:pPr/>
              <a:t>2/13/1437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A1F8CE7-C8DE-43B0-BCBC-CFBA8886AEA4}" type="slidenum">
              <a:rPr lang="fa-IR" smtClean="0"/>
              <a:pPr/>
              <a:t>‹#›</a:t>
            </a:fld>
            <a:endParaRPr lang="fa-IR"/>
          </a:p>
        </p:txBody>
      </p:sp>
    </p:spTree>
  </p:cSld>
  <p:clrMapOvr>
    <a:masterClrMapping/>
  </p:clrMapOvr>
  <p:transition>
    <p:comb/>
    <p:sndAc>
      <p:stSnd>
        <p:snd r:embed="rId1" name="camera.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3DC8ABE-E8A4-4F90-A1A7-5628C0FE5D06}" type="datetimeFigureOut">
              <a:rPr lang="fa-IR" smtClean="0"/>
              <a:pPr/>
              <a:t>2/13/1437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A1F8CE7-C8DE-43B0-BCBC-CFBA8886AEA4}" type="slidenum">
              <a:rPr lang="fa-IR" smtClean="0"/>
              <a:pPr/>
              <a:t>‹#›</a:t>
            </a:fld>
            <a:endParaRPr lang="fa-IR"/>
          </a:p>
        </p:txBody>
      </p:sp>
    </p:spTree>
  </p:cSld>
  <p:clrMapOvr>
    <a:masterClrMapping/>
  </p:clrMapOvr>
  <p:transition>
    <p:comb/>
    <p:sndAc>
      <p:stSnd>
        <p:snd r:embed="rId1" name="camera.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3DC8ABE-E8A4-4F90-A1A7-5628C0FE5D06}" type="datetimeFigureOut">
              <a:rPr lang="fa-IR" smtClean="0"/>
              <a:pPr/>
              <a:t>2/13/1437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A1F8CE7-C8DE-43B0-BCBC-CFBA8886AEA4}" type="slidenum">
              <a:rPr lang="fa-IR" smtClean="0"/>
              <a:pPr/>
              <a:t>‹#›</a:t>
            </a:fld>
            <a:endParaRPr lang="fa-IR"/>
          </a:p>
        </p:txBody>
      </p:sp>
    </p:spTree>
  </p:cSld>
  <p:clrMapOvr>
    <a:masterClrMapping/>
  </p:clrMapOvr>
  <p:transition>
    <p:comb/>
    <p:sndAc>
      <p:stSnd>
        <p:snd r:embed="rId1" name="camera.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3DC8ABE-E8A4-4F90-A1A7-5628C0FE5D06}" type="datetimeFigureOut">
              <a:rPr lang="fa-IR" smtClean="0"/>
              <a:pPr/>
              <a:t>2/13/1437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A1F8CE7-C8DE-43B0-BCBC-CFBA8886AEA4}"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comb/>
    <p:sndAc>
      <p:stSnd>
        <p:snd r:embed="rId1" name="camera.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3DC8ABE-E8A4-4F90-A1A7-5628C0FE5D06}" type="datetimeFigureOut">
              <a:rPr lang="fa-IR" smtClean="0"/>
              <a:pPr/>
              <a:t>2/13/1437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8A1F8CE7-C8DE-43B0-BCBC-CFBA8886AEA4}" type="slidenum">
              <a:rPr lang="fa-IR" smtClean="0"/>
              <a:pPr/>
              <a:t>‹#›</a:t>
            </a:fld>
            <a:endParaRPr lang="fa-IR"/>
          </a:p>
        </p:txBody>
      </p:sp>
    </p:spTree>
  </p:cSld>
  <p:clrMapOvr>
    <a:masterClrMapping/>
  </p:clrMapOvr>
  <p:transition>
    <p:comb/>
    <p:sndAc>
      <p:stSnd>
        <p:snd r:embed="rId1" name="camera.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3DC8ABE-E8A4-4F90-A1A7-5628C0FE5D06}" type="datetimeFigureOut">
              <a:rPr lang="fa-IR" smtClean="0"/>
              <a:pPr/>
              <a:t>2/13/1437</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8A1F8CE7-C8DE-43B0-BCBC-CFBA8886AEA4}" type="slidenum">
              <a:rPr lang="fa-IR" smtClean="0"/>
              <a:pPr/>
              <a:t>‹#›</a:t>
            </a:fld>
            <a:endParaRPr lang="fa-IR"/>
          </a:p>
        </p:txBody>
      </p:sp>
    </p:spTree>
  </p:cSld>
  <p:clrMapOvr>
    <a:masterClrMapping/>
  </p:clrMapOvr>
  <p:transition>
    <p:comb/>
    <p:sndAc>
      <p:stSnd>
        <p:snd r:embed="rId1" name="camera.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3DC8ABE-E8A4-4F90-A1A7-5628C0FE5D06}" type="datetimeFigureOut">
              <a:rPr lang="fa-IR" smtClean="0"/>
              <a:pPr/>
              <a:t>2/13/1437</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8A1F8CE7-C8DE-43B0-BCBC-CFBA8886AEA4}" type="slidenum">
              <a:rPr lang="fa-IR" smtClean="0"/>
              <a:pPr/>
              <a:t>‹#›</a:t>
            </a:fld>
            <a:endParaRPr lang="fa-IR"/>
          </a:p>
        </p:txBody>
      </p:sp>
    </p:spTree>
  </p:cSld>
  <p:clrMapOvr>
    <a:masterClrMapping/>
  </p:clrMapOvr>
  <p:transition>
    <p:comb/>
    <p:sndAc>
      <p:stSnd>
        <p:snd r:embed="rId1" name="camera.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3DC8ABE-E8A4-4F90-A1A7-5628C0FE5D06}" type="datetimeFigureOut">
              <a:rPr lang="fa-IR" smtClean="0"/>
              <a:pPr/>
              <a:t>2/13/1437</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8A1F8CE7-C8DE-43B0-BCBC-CFBA8886AEA4}"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comb/>
    <p:sndAc>
      <p:stSnd>
        <p:snd r:embed="rId1" name="camera.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3DC8ABE-E8A4-4F90-A1A7-5628C0FE5D06}" type="datetimeFigureOut">
              <a:rPr lang="fa-IR" smtClean="0"/>
              <a:pPr/>
              <a:t>2/13/1437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8A1F8CE7-C8DE-43B0-BCBC-CFBA8886AEA4}" type="slidenum">
              <a:rPr lang="fa-IR" smtClean="0"/>
              <a:pPr/>
              <a:t>‹#›</a:t>
            </a:fld>
            <a:endParaRPr lang="fa-IR"/>
          </a:p>
        </p:txBody>
      </p:sp>
    </p:spTree>
  </p:cSld>
  <p:clrMapOvr>
    <a:masterClrMapping/>
  </p:clrMapOvr>
  <p:transition>
    <p:comb/>
    <p:sndAc>
      <p:stSnd>
        <p:snd r:embed="rId1" name="camera.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3DC8ABE-E8A4-4F90-A1A7-5628C0FE5D06}" type="datetimeFigureOut">
              <a:rPr lang="fa-IR" smtClean="0"/>
              <a:pPr/>
              <a:t>2/13/1437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8A1F8CE7-C8DE-43B0-BCBC-CFBA8886AEA4}"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p:comb/>
    <p:sndAc>
      <p:stSnd>
        <p:snd r:embed="rId1" name="camera.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3DC8ABE-E8A4-4F90-A1A7-5628C0FE5D06}" type="datetimeFigureOut">
              <a:rPr lang="fa-IR" smtClean="0"/>
              <a:pPr/>
              <a:t>2/13/1437</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A1F8CE7-C8DE-43B0-BCBC-CFBA8886AEA4}"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comb/>
    <p:sndAc>
      <p:stSnd>
        <p:snd r:embed="rId13" name="camera.wav"/>
      </p:stSnd>
    </p:sndAc>
  </p:transition>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audio" Target="../media/audio1.wav"/><Relationship Id="rId7" Type="http://schemas.openxmlformats.org/officeDocument/2006/relationships/image" Target="../media/image11.jpeg"/><Relationship Id="rId12" Type="http://schemas.openxmlformats.org/officeDocument/2006/relationships/image" Target="../media/image16.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0.jpeg"/><Relationship Id="rId11" Type="http://schemas.openxmlformats.org/officeDocument/2006/relationships/image" Target="../media/image15.jpeg"/><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8.jpeg"/><Relationship Id="rId9" Type="http://schemas.openxmlformats.org/officeDocument/2006/relationships/image" Target="../media/image13.jpeg"/></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ltGray">
          <a:xfrm>
            <a:off x="5286380" y="1000108"/>
            <a:ext cx="2719388" cy="3289300"/>
          </a:xfrm>
          <a:custGeom>
            <a:avLst/>
            <a:gdLst>
              <a:gd name="T0" fmla="*/ 2147483647 w 2287"/>
              <a:gd name="T1" fmla="*/ 2147483647 h 2072"/>
              <a:gd name="T2" fmla="*/ 2147483647 w 2287"/>
              <a:gd name="T3" fmla="*/ 2147483647 h 2072"/>
              <a:gd name="T4" fmla="*/ 2147483647 w 2287"/>
              <a:gd name="T5" fmla="*/ 2147483647 h 2072"/>
              <a:gd name="T6" fmla="*/ 2147483647 w 2287"/>
              <a:gd name="T7" fmla="*/ 2147483647 h 2072"/>
              <a:gd name="T8" fmla="*/ 2147483647 w 2287"/>
              <a:gd name="T9" fmla="*/ 2147483647 h 2072"/>
              <a:gd name="T10" fmla="*/ 2147483647 w 2287"/>
              <a:gd name="T11" fmla="*/ 2147483647 h 2072"/>
              <a:gd name="T12" fmla="*/ 2147483647 w 2287"/>
              <a:gd name="T13" fmla="*/ 2147483647 h 2072"/>
              <a:gd name="T14" fmla="*/ 2147483647 w 2287"/>
              <a:gd name="T15" fmla="*/ 2147483647 h 2072"/>
              <a:gd name="T16" fmla="*/ 2147483647 w 2287"/>
              <a:gd name="T17" fmla="*/ 2147483647 h 2072"/>
              <a:gd name="T18" fmla="*/ 2147483647 w 2287"/>
              <a:gd name="T19" fmla="*/ 2147483647 h 2072"/>
              <a:gd name="T20" fmla="*/ 2147483647 w 2287"/>
              <a:gd name="T21" fmla="*/ 2147483647 h 2072"/>
              <a:gd name="T22" fmla="*/ 2147483647 w 2287"/>
              <a:gd name="T23" fmla="*/ 2147483647 h 2072"/>
              <a:gd name="T24" fmla="*/ 2147483647 w 2287"/>
              <a:gd name="T25" fmla="*/ 2147483647 h 2072"/>
              <a:gd name="T26" fmla="*/ 2147483647 w 2287"/>
              <a:gd name="T27" fmla="*/ 2147483647 h 2072"/>
              <a:gd name="T28" fmla="*/ 2147483647 w 2287"/>
              <a:gd name="T29" fmla="*/ 2147483647 h 2072"/>
              <a:gd name="T30" fmla="*/ 2147483647 w 2287"/>
              <a:gd name="T31" fmla="*/ 2147483647 h 2072"/>
              <a:gd name="T32" fmla="*/ 2147483647 w 2287"/>
              <a:gd name="T33" fmla="*/ 2147483647 h 2072"/>
              <a:gd name="T34" fmla="*/ 2147483647 w 2287"/>
              <a:gd name="T35" fmla="*/ 2147483647 h 2072"/>
              <a:gd name="T36" fmla="*/ 2147483647 w 2287"/>
              <a:gd name="T37" fmla="*/ 2147483647 h 2072"/>
              <a:gd name="T38" fmla="*/ 2147483647 w 2287"/>
              <a:gd name="T39" fmla="*/ 2147483647 h 2072"/>
              <a:gd name="T40" fmla="*/ 2147483647 w 2287"/>
              <a:gd name="T41" fmla="*/ 2147483647 h 2072"/>
              <a:gd name="T42" fmla="*/ 2147483647 w 2287"/>
              <a:gd name="T43" fmla="*/ 2147483647 h 2072"/>
              <a:gd name="T44" fmla="*/ 2147483647 w 2287"/>
              <a:gd name="T45" fmla="*/ 2147483647 h 2072"/>
              <a:gd name="T46" fmla="*/ 2147483647 w 2287"/>
              <a:gd name="T47" fmla="*/ 2147483647 h 2072"/>
              <a:gd name="T48" fmla="*/ 2147483647 w 2287"/>
              <a:gd name="T49" fmla="*/ 2147483647 h 2072"/>
              <a:gd name="T50" fmla="*/ 2147483647 w 2287"/>
              <a:gd name="T51" fmla="*/ 2147483647 h 2072"/>
              <a:gd name="T52" fmla="*/ 2147483647 w 2287"/>
              <a:gd name="T53" fmla="*/ 2147483647 h 2072"/>
              <a:gd name="T54" fmla="*/ 2147483647 w 2287"/>
              <a:gd name="T55" fmla="*/ 2147483647 h 2072"/>
              <a:gd name="T56" fmla="*/ 2147483647 w 2287"/>
              <a:gd name="T57" fmla="*/ 2147483647 h 2072"/>
              <a:gd name="T58" fmla="*/ 2147483647 w 2287"/>
              <a:gd name="T59" fmla="*/ 2147483647 h 2072"/>
              <a:gd name="T60" fmla="*/ 2147483647 w 2287"/>
              <a:gd name="T61" fmla="*/ 2147483647 h 207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287"/>
              <a:gd name="T94" fmla="*/ 0 h 2072"/>
              <a:gd name="T95" fmla="*/ 2287 w 2287"/>
              <a:gd name="T96" fmla="*/ 2072 h 207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287" h="2072">
                <a:moveTo>
                  <a:pt x="2282" y="5"/>
                </a:moveTo>
                <a:cubicBezTo>
                  <a:pt x="2277" y="0"/>
                  <a:pt x="2239" y="132"/>
                  <a:pt x="2197" y="203"/>
                </a:cubicBezTo>
                <a:cubicBezTo>
                  <a:pt x="2155" y="274"/>
                  <a:pt x="2126" y="345"/>
                  <a:pt x="2027" y="430"/>
                </a:cubicBezTo>
                <a:cubicBezTo>
                  <a:pt x="1928" y="515"/>
                  <a:pt x="1762" y="643"/>
                  <a:pt x="1602" y="714"/>
                </a:cubicBezTo>
                <a:cubicBezTo>
                  <a:pt x="1442" y="785"/>
                  <a:pt x="1224" y="827"/>
                  <a:pt x="1063" y="855"/>
                </a:cubicBezTo>
                <a:cubicBezTo>
                  <a:pt x="902" y="883"/>
                  <a:pt x="751" y="884"/>
                  <a:pt x="638" y="884"/>
                </a:cubicBezTo>
                <a:cubicBezTo>
                  <a:pt x="525" y="884"/>
                  <a:pt x="434" y="869"/>
                  <a:pt x="382" y="855"/>
                </a:cubicBezTo>
                <a:cubicBezTo>
                  <a:pt x="330" y="841"/>
                  <a:pt x="345" y="799"/>
                  <a:pt x="326" y="799"/>
                </a:cubicBezTo>
                <a:cubicBezTo>
                  <a:pt x="307" y="799"/>
                  <a:pt x="297" y="831"/>
                  <a:pt x="269" y="855"/>
                </a:cubicBezTo>
                <a:cubicBezTo>
                  <a:pt x="241" y="879"/>
                  <a:pt x="189" y="903"/>
                  <a:pt x="156" y="941"/>
                </a:cubicBezTo>
                <a:cubicBezTo>
                  <a:pt x="123" y="979"/>
                  <a:pt x="95" y="1025"/>
                  <a:pt x="71" y="1082"/>
                </a:cubicBezTo>
                <a:cubicBezTo>
                  <a:pt x="47" y="1139"/>
                  <a:pt x="25" y="1209"/>
                  <a:pt x="14" y="1281"/>
                </a:cubicBezTo>
                <a:cubicBezTo>
                  <a:pt x="3" y="1353"/>
                  <a:pt x="4" y="1386"/>
                  <a:pt x="3" y="1516"/>
                </a:cubicBezTo>
                <a:cubicBezTo>
                  <a:pt x="2" y="1646"/>
                  <a:pt x="0" y="2056"/>
                  <a:pt x="7" y="2064"/>
                </a:cubicBezTo>
                <a:cubicBezTo>
                  <a:pt x="14" y="2072"/>
                  <a:pt x="31" y="1694"/>
                  <a:pt x="42" y="1564"/>
                </a:cubicBezTo>
                <a:cubicBezTo>
                  <a:pt x="53" y="1434"/>
                  <a:pt x="62" y="1356"/>
                  <a:pt x="71" y="1281"/>
                </a:cubicBezTo>
                <a:cubicBezTo>
                  <a:pt x="80" y="1206"/>
                  <a:pt x="85" y="1149"/>
                  <a:pt x="99" y="1111"/>
                </a:cubicBezTo>
                <a:cubicBezTo>
                  <a:pt x="113" y="1073"/>
                  <a:pt x="132" y="1068"/>
                  <a:pt x="156" y="1054"/>
                </a:cubicBezTo>
                <a:cubicBezTo>
                  <a:pt x="180" y="1040"/>
                  <a:pt x="213" y="1026"/>
                  <a:pt x="241" y="1026"/>
                </a:cubicBezTo>
                <a:cubicBezTo>
                  <a:pt x="269" y="1026"/>
                  <a:pt x="307" y="1045"/>
                  <a:pt x="326" y="1054"/>
                </a:cubicBezTo>
                <a:cubicBezTo>
                  <a:pt x="345" y="1063"/>
                  <a:pt x="340" y="1087"/>
                  <a:pt x="354" y="1082"/>
                </a:cubicBezTo>
                <a:cubicBezTo>
                  <a:pt x="368" y="1077"/>
                  <a:pt x="383" y="1031"/>
                  <a:pt x="411" y="1026"/>
                </a:cubicBezTo>
                <a:cubicBezTo>
                  <a:pt x="439" y="1021"/>
                  <a:pt x="449" y="1049"/>
                  <a:pt x="524" y="1054"/>
                </a:cubicBezTo>
                <a:cubicBezTo>
                  <a:pt x="599" y="1059"/>
                  <a:pt x="755" y="1064"/>
                  <a:pt x="864" y="1054"/>
                </a:cubicBezTo>
                <a:cubicBezTo>
                  <a:pt x="973" y="1044"/>
                  <a:pt x="1048" y="1035"/>
                  <a:pt x="1176" y="997"/>
                </a:cubicBezTo>
                <a:cubicBezTo>
                  <a:pt x="1304" y="959"/>
                  <a:pt x="1516" y="880"/>
                  <a:pt x="1630" y="827"/>
                </a:cubicBezTo>
                <a:cubicBezTo>
                  <a:pt x="1744" y="774"/>
                  <a:pt x="1795" y="724"/>
                  <a:pt x="1861" y="677"/>
                </a:cubicBezTo>
                <a:cubicBezTo>
                  <a:pt x="1927" y="630"/>
                  <a:pt x="1981" y="590"/>
                  <a:pt x="2027" y="544"/>
                </a:cubicBezTo>
                <a:cubicBezTo>
                  <a:pt x="2073" y="498"/>
                  <a:pt x="2107" y="454"/>
                  <a:pt x="2140" y="402"/>
                </a:cubicBezTo>
                <a:cubicBezTo>
                  <a:pt x="2173" y="350"/>
                  <a:pt x="2201" y="298"/>
                  <a:pt x="2225" y="232"/>
                </a:cubicBezTo>
                <a:cubicBezTo>
                  <a:pt x="2249" y="166"/>
                  <a:pt x="2287" y="10"/>
                  <a:pt x="2282" y="5"/>
                </a:cubicBezTo>
                <a:close/>
              </a:path>
            </a:pathLst>
          </a:custGeom>
          <a:solidFill>
            <a:srgbClr val="002060"/>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solidFill>
                <a:srgbClr val="00B050"/>
              </a:solidFill>
            </a:endParaRPr>
          </a:p>
        </p:txBody>
      </p:sp>
      <p:sp>
        <p:nvSpPr>
          <p:cNvPr id="5" name="Freeform 4"/>
          <p:cNvSpPr>
            <a:spLocks/>
          </p:cNvSpPr>
          <p:nvPr/>
        </p:nvSpPr>
        <p:spPr bwMode="ltGray">
          <a:xfrm>
            <a:off x="7429520" y="2285992"/>
            <a:ext cx="213122" cy="352425"/>
          </a:xfrm>
          <a:custGeom>
            <a:avLst/>
            <a:gdLst>
              <a:gd name="T0" fmla="*/ 2147483647 w 179"/>
              <a:gd name="T1" fmla="*/ 2147483647 h 222"/>
              <a:gd name="T2" fmla="*/ 0 w 179"/>
              <a:gd name="T3" fmla="*/ 2147483647 h 222"/>
              <a:gd name="T4" fmla="*/ 2147483647 w 179"/>
              <a:gd name="T5" fmla="*/ 2147483647 h 222"/>
              <a:gd name="T6" fmla="*/ 2147483647 w 179"/>
              <a:gd name="T7" fmla="*/ 2147483647 h 222"/>
              <a:gd name="T8" fmla="*/ 2147483647 w 179"/>
              <a:gd name="T9" fmla="*/ 2147483647 h 222"/>
              <a:gd name="T10" fmla="*/ 2147483647 w 179"/>
              <a:gd name="T11" fmla="*/ 2147483647 h 222"/>
              <a:gd name="T12" fmla="*/ 2147483647 w 179"/>
              <a:gd name="T13" fmla="*/ 2147483647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solidFill>
            <a:srgbClr val="002060"/>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6" name="Freeform 5"/>
          <p:cNvSpPr>
            <a:spLocks/>
          </p:cNvSpPr>
          <p:nvPr/>
        </p:nvSpPr>
        <p:spPr bwMode="ltGray">
          <a:xfrm>
            <a:off x="2928926" y="1142984"/>
            <a:ext cx="2371725" cy="2762250"/>
          </a:xfrm>
          <a:custGeom>
            <a:avLst/>
            <a:gdLst>
              <a:gd name="T0" fmla="*/ 2147483647 w 1992"/>
              <a:gd name="T1" fmla="*/ 2147483647 h 1740"/>
              <a:gd name="T2" fmla="*/ 2147483647 w 1992"/>
              <a:gd name="T3" fmla="*/ 2147483647 h 1740"/>
              <a:gd name="T4" fmla="*/ 2147483647 w 1992"/>
              <a:gd name="T5" fmla="*/ 2147483647 h 1740"/>
              <a:gd name="T6" fmla="*/ 2147483647 w 1992"/>
              <a:gd name="T7" fmla="*/ 2147483647 h 1740"/>
              <a:gd name="T8" fmla="*/ 2147483647 w 1992"/>
              <a:gd name="T9" fmla="*/ 2147483647 h 1740"/>
              <a:gd name="T10" fmla="*/ 2147483647 w 1992"/>
              <a:gd name="T11" fmla="*/ 2147483647 h 1740"/>
              <a:gd name="T12" fmla="*/ 2147483647 w 1992"/>
              <a:gd name="T13" fmla="*/ 2147483647 h 1740"/>
              <a:gd name="T14" fmla="*/ 2147483647 w 1992"/>
              <a:gd name="T15" fmla="*/ 2147483647 h 1740"/>
              <a:gd name="T16" fmla="*/ 2147483647 w 1992"/>
              <a:gd name="T17" fmla="*/ 2147483647 h 1740"/>
              <a:gd name="T18" fmla="*/ 2147483647 w 1992"/>
              <a:gd name="T19" fmla="*/ 2147483647 h 1740"/>
              <a:gd name="T20" fmla="*/ 2147483647 w 1992"/>
              <a:gd name="T21" fmla="*/ 2147483647 h 1740"/>
              <a:gd name="T22" fmla="*/ 2147483647 w 1992"/>
              <a:gd name="T23" fmla="*/ 2147483647 h 1740"/>
              <a:gd name="T24" fmla="*/ 2147483647 w 1992"/>
              <a:gd name="T25" fmla="*/ 2147483647 h 1740"/>
              <a:gd name="T26" fmla="*/ 2147483647 w 1992"/>
              <a:gd name="T27" fmla="*/ 2147483647 h 1740"/>
              <a:gd name="T28" fmla="*/ 2147483647 w 1992"/>
              <a:gd name="T29" fmla="*/ 2147483647 h 1740"/>
              <a:gd name="T30" fmla="*/ 2147483647 w 1992"/>
              <a:gd name="T31" fmla="*/ 2147483647 h 1740"/>
              <a:gd name="T32" fmla="*/ 2147483647 w 1992"/>
              <a:gd name="T33" fmla="*/ 2147483647 h 1740"/>
              <a:gd name="T34" fmla="*/ 2147483647 w 1992"/>
              <a:gd name="T35" fmla="*/ 2147483647 h 1740"/>
              <a:gd name="T36" fmla="*/ 2147483647 w 1992"/>
              <a:gd name="T37" fmla="*/ 2147483647 h 1740"/>
              <a:gd name="T38" fmla="*/ 2147483647 w 1992"/>
              <a:gd name="T39" fmla="*/ 2147483647 h 1740"/>
              <a:gd name="T40" fmla="*/ 2147483647 w 1992"/>
              <a:gd name="T41" fmla="*/ 2147483647 h 1740"/>
              <a:gd name="T42" fmla="*/ 2147483647 w 1992"/>
              <a:gd name="T43" fmla="*/ 2147483647 h 1740"/>
              <a:gd name="T44" fmla="*/ 2147483647 w 1992"/>
              <a:gd name="T45" fmla="*/ 2147483647 h 1740"/>
              <a:gd name="T46" fmla="*/ 2147483647 w 1992"/>
              <a:gd name="T47" fmla="*/ 2147483647 h 1740"/>
              <a:gd name="T48" fmla="*/ 2147483647 w 1992"/>
              <a:gd name="T49" fmla="*/ 2147483647 h 1740"/>
              <a:gd name="T50" fmla="*/ 2147483647 w 1992"/>
              <a:gd name="T51" fmla="*/ 2147483647 h 1740"/>
              <a:gd name="T52" fmla="*/ 2147483647 w 1992"/>
              <a:gd name="T53" fmla="*/ 2147483647 h 1740"/>
              <a:gd name="T54" fmla="*/ 2147483647 w 1992"/>
              <a:gd name="T55" fmla="*/ 2147483647 h 1740"/>
              <a:gd name="T56" fmla="*/ 2147483647 w 1992"/>
              <a:gd name="T57" fmla="*/ 2147483647 h 1740"/>
              <a:gd name="T58" fmla="*/ 2147483647 w 1992"/>
              <a:gd name="T59" fmla="*/ 2147483647 h 1740"/>
              <a:gd name="T60" fmla="*/ 2147483647 w 1992"/>
              <a:gd name="T61" fmla="*/ 2147483647 h 1740"/>
              <a:gd name="T62" fmla="*/ 2147483647 w 1992"/>
              <a:gd name="T63" fmla="*/ 2147483647 h 1740"/>
              <a:gd name="T64" fmla="*/ 2147483647 w 1992"/>
              <a:gd name="T65" fmla="*/ 2147483647 h 1740"/>
              <a:gd name="T66" fmla="*/ 2147483647 w 1992"/>
              <a:gd name="T67" fmla="*/ 2147483647 h 1740"/>
              <a:gd name="T68" fmla="*/ 2147483647 w 1992"/>
              <a:gd name="T69" fmla="*/ 2147483647 h 1740"/>
              <a:gd name="T70" fmla="*/ 2147483647 w 1992"/>
              <a:gd name="T71" fmla="*/ 2147483647 h 1740"/>
              <a:gd name="T72" fmla="*/ 2147483647 w 1992"/>
              <a:gd name="T73" fmla="*/ 2147483647 h 1740"/>
              <a:gd name="T74" fmla="*/ 2147483647 w 1992"/>
              <a:gd name="T75" fmla="*/ 2147483647 h 1740"/>
              <a:gd name="T76" fmla="*/ 2147483647 w 1992"/>
              <a:gd name="T77" fmla="*/ 2147483647 h 1740"/>
              <a:gd name="T78" fmla="*/ 2147483647 w 1992"/>
              <a:gd name="T79" fmla="*/ 2147483647 h 1740"/>
              <a:gd name="T80" fmla="*/ 2147483647 w 1992"/>
              <a:gd name="T81" fmla="*/ 2147483647 h 1740"/>
              <a:gd name="T82" fmla="*/ 2147483647 w 1992"/>
              <a:gd name="T83" fmla="*/ 2147483647 h 1740"/>
              <a:gd name="T84" fmla="*/ 2147483647 w 1992"/>
              <a:gd name="T85" fmla="*/ 2147483647 h 1740"/>
              <a:gd name="T86" fmla="*/ 2147483647 w 1992"/>
              <a:gd name="T87" fmla="*/ 2147483647 h 174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92"/>
              <a:gd name="T133" fmla="*/ 0 h 1740"/>
              <a:gd name="T134" fmla="*/ 1992 w 1992"/>
              <a:gd name="T135" fmla="*/ 1740 h 174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92" h="1740">
                <a:moveTo>
                  <a:pt x="1763" y="358"/>
                </a:moveTo>
                <a:cubicBezTo>
                  <a:pt x="1782" y="337"/>
                  <a:pt x="1873" y="252"/>
                  <a:pt x="1906" y="205"/>
                </a:cubicBezTo>
                <a:cubicBezTo>
                  <a:pt x="1939" y="158"/>
                  <a:pt x="1947" y="106"/>
                  <a:pt x="1961" y="75"/>
                </a:cubicBezTo>
                <a:cubicBezTo>
                  <a:pt x="1975" y="44"/>
                  <a:pt x="1988" y="0"/>
                  <a:pt x="1990" y="18"/>
                </a:cubicBezTo>
                <a:cubicBezTo>
                  <a:pt x="1992" y="36"/>
                  <a:pt x="1973" y="125"/>
                  <a:pt x="1970" y="181"/>
                </a:cubicBezTo>
                <a:cubicBezTo>
                  <a:pt x="1967" y="237"/>
                  <a:pt x="1971" y="300"/>
                  <a:pt x="1970" y="357"/>
                </a:cubicBezTo>
                <a:cubicBezTo>
                  <a:pt x="1969" y="414"/>
                  <a:pt x="1966" y="455"/>
                  <a:pt x="1962" y="521"/>
                </a:cubicBezTo>
                <a:cubicBezTo>
                  <a:pt x="1958" y="587"/>
                  <a:pt x="1958" y="688"/>
                  <a:pt x="1948" y="751"/>
                </a:cubicBezTo>
                <a:cubicBezTo>
                  <a:pt x="1938" y="814"/>
                  <a:pt x="1919" y="862"/>
                  <a:pt x="1904" y="897"/>
                </a:cubicBezTo>
                <a:cubicBezTo>
                  <a:pt x="1889" y="932"/>
                  <a:pt x="1874" y="942"/>
                  <a:pt x="1860" y="961"/>
                </a:cubicBezTo>
                <a:cubicBezTo>
                  <a:pt x="1846" y="980"/>
                  <a:pt x="1840" y="988"/>
                  <a:pt x="1819" y="1010"/>
                </a:cubicBezTo>
                <a:cubicBezTo>
                  <a:pt x="1798" y="1032"/>
                  <a:pt x="1767" y="1081"/>
                  <a:pt x="1734" y="1095"/>
                </a:cubicBezTo>
                <a:cubicBezTo>
                  <a:pt x="1701" y="1109"/>
                  <a:pt x="1648" y="1101"/>
                  <a:pt x="1621" y="1095"/>
                </a:cubicBezTo>
                <a:cubicBezTo>
                  <a:pt x="1594" y="1089"/>
                  <a:pt x="1585" y="1071"/>
                  <a:pt x="1570" y="1057"/>
                </a:cubicBezTo>
                <a:cubicBezTo>
                  <a:pt x="1555" y="1043"/>
                  <a:pt x="1542" y="1033"/>
                  <a:pt x="1530" y="1013"/>
                </a:cubicBezTo>
                <a:cubicBezTo>
                  <a:pt x="1518" y="993"/>
                  <a:pt x="1503" y="960"/>
                  <a:pt x="1498" y="934"/>
                </a:cubicBezTo>
                <a:cubicBezTo>
                  <a:pt x="1493" y="908"/>
                  <a:pt x="1489" y="905"/>
                  <a:pt x="1501" y="859"/>
                </a:cubicBezTo>
                <a:cubicBezTo>
                  <a:pt x="1513" y="813"/>
                  <a:pt x="1540" y="714"/>
                  <a:pt x="1569" y="656"/>
                </a:cubicBezTo>
                <a:cubicBezTo>
                  <a:pt x="1598" y="598"/>
                  <a:pt x="1641" y="545"/>
                  <a:pt x="1678" y="509"/>
                </a:cubicBezTo>
                <a:cubicBezTo>
                  <a:pt x="1715" y="473"/>
                  <a:pt x="1763" y="459"/>
                  <a:pt x="1791" y="443"/>
                </a:cubicBezTo>
                <a:cubicBezTo>
                  <a:pt x="1819" y="427"/>
                  <a:pt x="1839" y="398"/>
                  <a:pt x="1848" y="415"/>
                </a:cubicBezTo>
                <a:cubicBezTo>
                  <a:pt x="1857" y="432"/>
                  <a:pt x="1847" y="515"/>
                  <a:pt x="1847" y="548"/>
                </a:cubicBezTo>
                <a:cubicBezTo>
                  <a:pt x="1847" y="581"/>
                  <a:pt x="1853" y="574"/>
                  <a:pt x="1848" y="613"/>
                </a:cubicBezTo>
                <a:cubicBezTo>
                  <a:pt x="1843" y="652"/>
                  <a:pt x="1833" y="727"/>
                  <a:pt x="1819" y="784"/>
                </a:cubicBezTo>
                <a:cubicBezTo>
                  <a:pt x="1805" y="841"/>
                  <a:pt x="1783" y="918"/>
                  <a:pt x="1763" y="954"/>
                </a:cubicBezTo>
                <a:cubicBezTo>
                  <a:pt x="1743" y="990"/>
                  <a:pt x="1718" y="992"/>
                  <a:pt x="1698" y="1001"/>
                </a:cubicBezTo>
                <a:cubicBezTo>
                  <a:pt x="1678" y="1010"/>
                  <a:pt x="1659" y="1012"/>
                  <a:pt x="1642" y="1009"/>
                </a:cubicBezTo>
                <a:cubicBezTo>
                  <a:pt x="1625" y="1006"/>
                  <a:pt x="1611" y="972"/>
                  <a:pt x="1593" y="982"/>
                </a:cubicBezTo>
                <a:cubicBezTo>
                  <a:pt x="1575" y="992"/>
                  <a:pt x="1555" y="1048"/>
                  <a:pt x="1536" y="1067"/>
                </a:cubicBezTo>
                <a:cubicBezTo>
                  <a:pt x="1517" y="1086"/>
                  <a:pt x="1498" y="1090"/>
                  <a:pt x="1479" y="1095"/>
                </a:cubicBezTo>
                <a:cubicBezTo>
                  <a:pt x="1460" y="1100"/>
                  <a:pt x="1442" y="1100"/>
                  <a:pt x="1423" y="1095"/>
                </a:cubicBezTo>
                <a:cubicBezTo>
                  <a:pt x="1404" y="1090"/>
                  <a:pt x="1387" y="1075"/>
                  <a:pt x="1366" y="1067"/>
                </a:cubicBezTo>
                <a:cubicBezTo>
                  <a:pt x="1345" y="1059"/>
                  <a:pt x="1329" y="1046"/>
                  <a:pt x="1298" y="1049"/>
                </a:cubicBezTo>
                <a:cubicBezTo>
                  <a:pt x="1267" y="1052"/>
                  <a:pt x="1213" y="1068"/>
                  <a:pt x="1182" y="1085"/>
                </a:cubicBezTo>
                <a:cubicBezTo>
                  <a:pt x="1151" y="1102"/>
                  <a:pt x="1136" y="1130"/>
                  <a:pt x="1111" y="1152"/>
                </a:cubicBezTo>
                <a:cubicBezTo>
                  <a:pt x="1086" y="1174"/>
                  <a:pt x="1062" y="1189"/>
                  <a:pt x="1034" y="1217"/>
                </a:cubicBezTo>
                <a:cubicBezTo>
                  <a:pt x="1006" y="1245"/>
                  <a:pt x="976" y="1280"/>
                  <a:pt x="941" y="1322"/>
                </a:cubicBezTo>
                <a:cubicBezTo>
                  <a:pt x="906" y="1364"/>
                  <a:pt x="862" y="1427"/>
                  <a:pt x="824" y="1469"/>
                </a:cubicBezTo>
                <a:cubicBezTo>
                  <a:pt x="786" y="1511"/>
                  <a:pt x="761" y="1540"/>
                  <a:pt x="714" y="1577"/>
                </a:cubicBezTo>
                <a:cubicBezTo>
                  <a:pt x="667" y="1614"/>
                  <a:pt x="609" y="1664"/>
                  <a:pt x="544" y="1691"/>
                </a:cubicBezTo>
                <a:cubicBezTo>
                  <a:pt x="479" y="1718"/>
                  <a:pt x="393" y="1740"/>
                  <a:pt x="322" y="1740"/>
                </a:cubicBezTo>
                <a:cubicBezTo>
                  <a:pt x="251" y="1740"/>
                  <a:pt x="166" y="1718"/>
                  <a:pt x="118" y="1691"/>
                </a:cubicBezTo>
                <a:cubicBezTo>
                  <a:pt x="70" y="1664"/>
                  <a:pt x="52" y="1624"/>
                  <a:pt x="33" y="1577"/>
                </a:cubicBezTo>
                <a:cubicBezTo>
                  <a:pt x="14" y="1530"/>
                  <a:pt x="0" y="1454"/>
                  <a:pt x="5" y="1407"/>
                </a:cubicBezTo>
                <a:cubicBezTo>
                  <a:pt x="10" y="1360"/>
                  <a:pt x="48" y="1322"/>
                  <a:pt x="62" y="1294"/>
                </a:cubicBezTo>
                <a:cubicBezTo>
                  <a:pt x="76" y="1266"/>
                  <a:pt x="95" y="1227"/>
                  <a:pt x="90" y="1237"/>
                </a:cubicBezTo>
                <a:cubicBezTo>
                  <a:pt x="85" y="1247"/>
                  <a:pt x="43" y="1315"/>
                  <a:pt x="34" y="1353"/>
                </a:cubicBezTo>
                <a:cubicBezTo>
                  <a:pt x="25" y="1391"/>
                  <a:pt x="24" y="1422"/>
                  <a:pt x="33" y="1464"/>
                </a:cubicBezTo>
                <a:cubicBezTo>
                  <a:pt x="42" y="1506"/>
                  <a:pt x="60" y="1571"/>
                  <a:pt x="90" y="1606"/>
                </a:cubicBezTo>
                <a:cubicBezTo>
                  <a:pt x="120" y="1641"/>
                  <a:pt x="176" y="1659"/>
                  <a:pt x="214" y="1673"/>
                </a:cubicBezTo>
                <a:cubicBezTo>
                  <a:pt x="252" y="1687"/>
                  <a:pt x="286" y="1687"/>
                  <a:pt x="316" y="1690"/>
                </a:cubicBezTo>
                <a:cubicBezTo>
                  <a:pt x="346" y="1693"/>
                  <a:pt x="371" y="1695"/>
                  <a:pt x="394" y="1693"/>
                </a:cubicBezTo>
                <a:cubicBezTo>
                  <a:pt x="417" y="1691"/>
                  <a:pt x="421" y="1695"/>
                  <a:pt x="454" y="1681"/>
                </a:cubicBezTo>
                <a:cubicBezTo>
                  <a:pt x="487" y="1667"/>
                  <a:pt x="550" y="1637"/>
                  <a:pt x="595" y="1609"/>
                </a:cubicBezTo>
                <a:cubicBezTo>
                  <a:pt x="640" y="1581"/>
                  <a:pt x="690" y="1539"/>
                  <a:pt x="722" y="1510"/>
                </a:cubicBezTo>
                <a:cubicBezTo>
                  <a:pt x="754" y="1481"/>
                  <a:pt x="754" y="1480"/>
                  <a:pt x="790" y="1435"/>
                </a:cubicBezTo>
                <a:cubicBezTo>
                  <a:pt x="826" y="1390"/>
                  <a:pt x="897" y="1294"/>
                  <a:pt x="941" y="1237"/>
                </a:cubicBezTo>
                <a:cubicBezTo>
                  <a:pt x="985" y="1180"/>
                  <a:pt x="1022" y="1134"/>
                  <a:pt x="1054" y="1095"/>
                </a:cubicBezTo>
                <a:cubicBezTo>
                  <a:pt x="1086" y="1056"/>
                  <a:pt x="1104" y="1026"/>
                  <a:pt x="1134" y="1001"/>
                </a:cubicBezTo>
                <a:cubicBezTo>
                  <a:pt x="1164" y="976"/>
                  <a:pt x="1210" y="958"/>
                  <a:pt x="1234" y="945"/>
                </a:cubicBezTo>
                <a:cubicBezTo>
                  <a:pt x="1258" y="932"/>
                  <a:pt x="1254" y="930"/>
                  <a:pt x="1281" y="925"/>
                </a:cubicBezTo>
                <a:cubicBezTo>
                  <a:pt x="1308" y="920"/>
                  <a:pt x="1356" y="908"/>
                  <a:pt x="1394" y="913"/>
                </a:cubicBezTo>
                <a:cubicBezTo>
                  <a:pt x="1432" y="918"/>
                  <a:pt x="1480" y="947"/>
                  <a:pt x="1508" y="954"/>
                </a:cubicBezTo>
                <a:cubicBezTo>
                  <a:pt x="1536" y="961"/>
                  <a:pt x="1550" y="963"/>
                  <a:pt x="1564" y="954"/>
                </a:cubicBezTo>
                <a:cubicBezTo>
                  <a:pt x="1578" y="945"/>
                  <a:pt x="1584" y="916"/>
                  <a:pt x="1593" y="897"/>
                </a:cubicBezTo>
                <a:cubicBezTo>
                  <a:pt x="1602" y="878"/>
                  <a:pt x="1612" y="854"/>
                  <a:pt x="1621" y="840"/>
                </a:cubicBezTo>
                <a:cubicBezTo>
                  <a:pt x="1630" y="826"/>
                  <a:pt x="1640" y="812"/>
                  <a:pt x="1649" y="812"/>
                </a:cubicBezTo>
                <a:cubicBezTo>
                  <a:pt x="1658" y="812"/>
                  <a:pt x="1664" y="831"/>
                  <a:pt x="1678" y="840"/>
                </a:cubicBezTo>
                <a:cubicBezTo>
                  <a:pt x="1692" y="849"/>
                  <a:pt x="1717" y="875"/>
                  <a:pt x="1734" y="869"/>
                </a:cubicBezTo>
                <a:cubicBezTo>
                  <a:pt x="1751" y="863"/>
                  <a:pt x="1772" y="837"/>
                  <a:pt x="1779" y="805"/>
                </a:cubicBezTo>
                <a:cubicBezTo>
                  <a:pt x="1786" y="773"/>
                  <a:pt x="1776" y="716"/>
                  <a:pt x="1779" y="677"/>
                </a:cubicBezTo>
                <a:cubicBezTo>
                  <a:pt x="1782" y="638"/>
                  <a:pt x="1787" y="607"/>
                  <a:pt x="1794" y="573"/>
                </a:cubicBezTo>
                <a:cubicBezTo>
                  <a:pt x="1801" y="539"/>
                  <a:pt x="1827" y="483"/>
                  <a:pt x="1819" y="472"/>
                </a:cubicBezTo>
                <a:cubicBezTo>
                  <a:pt x="1811" y="461"/>
                  <a:pt x="1779" y="478"/>
                  <a:pt x="1746" y="505"/>
                </a:cubicBezTo>
                <a:cubicBezTo>
                  <a:pt x="1713" y="532"/>
                  <a:pt x="1658" y="580"/>
                  <a:pt x="1623" y="636"/>
                </a:cubicBezTo>
                <a:cubicBezTo>
                  <a:pt x="1588" y="692"/>
                  <a:pt x="1548" y="780"/>
                  <a:pt x="1536" y="840"/>
                </a:cubicBezTo>
                <a:cubicBezTo>
                  <a:pt x="1524" y="900"/>
                  <a:pt x="1531" y="959"/>
                  <a:pt x="1550" y="997"/>
                </a:cubicBezTo>
                <a:cubicBezTo>
                  <a:pt x="1569" y="1035"/>
                  <a:pt x="1609" y="1069"/>
                  <a:pt x="1649" y="1067"/>
                </a:cubicBezTo>
                <a:cubicBezTo>
                  <a:pt x="1689" y="1065"/>
                  <a:pt x="1751" y="1023"/>
                  <a:pt x="1791" y="982"/>
                </a:cubicBezTo>
                <a:cubicBezTo>
                  <a:pt x="1831" y="941"/>
                  <a:pt x="1866" y="891"/>
                  <a:pt x="1888" y="819"/>
                </a:cubicBezTo>
                <a:cubicBezTo>
                  <a:pt x="1910" y="747"/>
                  <a:pt x="1915" y="621"/>
                  <a:pt x="1921" y="548"/>
                </a:cubicBezTo>
                <a:cubicBezTo>
                  <a:pt x="1927" y="475"/>
                  <a:pt x="1920" y="422"/>
                  <a:pt x="1922" y="381"/>
                </a:cubicBezTo>
                <a:cubicBezTo>
                  <a:pt x="1924" y="340"/>
                  <a:pt x="1930" y="330"/>
                  <a:pt x="1933" y="302"/>
                </a:cubicBezTo>
                <a:cubicBezTo>
                  <a:pt x="1936" y="274"/>
                  <a:pt x="1947" y="208"/>
                  <a:pt x="1938" y="213"/>
                </a:cubicBezTo>
                <a:cubicBezTo>
                  <a:pt x="1929" y="218"/>
                  <a:pt x="1891" y="306"/>
                  <a:pt x="1876" y="330"/>
                </a:cubicBezTo>
                <a:cubicBezTo>
                  <a:pt x="1861" y="354"/>
                  <a:pt x="1861" y="355"/>
                  <a:pt x="1848" y="358"/>
                </a:cubicBezTo>
                <a:cubicBezTo>
                  <a:pt x="1835" y="361"/>
                  <a:pt x="1811" y="346"/>
                  <a:pt x="1797" y="346"/>
                </a:cubicBezTo>
                <a:cubicBezTo>
                  <a:pt x="1783" y="346"/>
                  <a:pt x="1770" y="356"/>
                  <a:pt x="1763" y="358"/>
                </a:cubicBezTo>
                <a:close/>
              </a:path>
            </a:pathLst>
          </a:custGeom>
          <a:solidFill>
            <a:srgbClr val="002060"/>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7" name="Freeform 6"/>
          <p:cNvSpPr>
            <a:spLocks/>
          </p:cNvSpPr>
          <p:nvPr/>
        </p:nvSpPr>
        <p:spPr bwMode="ltGray">
          <a:xfrm>
            <a:off x="4035029" y="1254126"/>
            <a:ext cx="75009" cy="295275"/>
          </a:xfrm>
          <a:custGeom>
            <a:avLst/>
            <a:gdLst>
              <a:gd name="T0" fmla="*/ 2147483647 w 63"/>
              <a:gd name="T1" fmla="*/ 2147483647 h 186"/>
              <a:gd name="T2" fmla="*/ 2147483647 w 63"/>
              <a:gd name="T3" fmla="*/ 2147483647 h 186"/>
              <a:gd name="T4" fmla="*/ 2147483647 w 63"/>
              <a:gd name="T5" fmla="*/ 2147483647 h 186"/>
              <a:gd name="T6" fmla="*/ 2147483647 w 63"/>
              <a:gd name="T7" fmla="*/ 2147483647 h 186"/>
              <a:gd name="T8" fmla="*/ 2147483647 w 63"/>
              <a:gd name="T9" fmla="*/ 2147483647 h 186"/>
              <a:gd name="T10" fmla="*/ 2147483647 w 63"/>
              <a:gd name="T11" fmla="*/ 2147483647 h 186"/>
              <a:gd name="T12" fmla="*/ 2147483647 w 63"/>
              <a:gd name="T13" fmla="*/ 2147483647 h 186"/>
              <a:gd name="T14" fmla="*/ 0 60000 65536"/>
              <a:gd name="T15" fmla="*/ 0 60000 65536"/>
              <a:gd name="T16" fmla="*/ 0 60000 65536"/>
              <a:gd name="T17" fmla="*/ 0 60000 65536"/>
              <a:gd name="T18" fmla="*/ 0 60000 65536"/>
              <a:gd name="T19" fmla="*/ 0 60000 65536"/>
              <a:gd name="T20" fmla="*/ 0 60000 65536"/>
              <a:gd name="T21" fmla="*/ 0 w 63"/>
              <a:gd name="T22" fmla="*/ 0 h 186"/>
              <a:gd name="T23" fmla="*/ 63 w 6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186">
                <a:moveTo>
                  <a:pt x="58" y="9"/>
                </a:moveTo>
                <a:cubicBezTo>
                  <a:pt x="53" y="0"/>
                  <a:pt x="37" y="18"/>
                  <a:pt x="30" y="38"/>
                </a:cubicBezTo>
                <a:cubicBezTo>
                  <a:pt x="23" y="58"/>
                  <a:pt x="23" y="107"/>
                  <a:pt x="19" y="131"/>
                </a:cubicBezTo>
                <a:cubicBezTo>
                  <a:pt x="15" y="155"/>
                  <a:pt x="0" y="182"/>
                  <a:pt x="3" y="184"/>
                </a:cubicBezTo>
                <a:cubicBezTo>
                  <a:pt x="6" y="186"/>
                  <a:pt x="27" y="161"/>
                  <a:pt x="36" y="146"/>
                </a:cubicBezTo>
                <a:cubicBezTo>
                  <a:pt x="45" y="131"/>
                  <a:pt x="54" y="117"/>
                  <a:pt x="58" y="94"/>
                </a:cubicBezTo>
                <a:cubicBezTo>
                  <a:pt x="62" y="71"/>
                  <a:pt x="63" y="18"/>
                  <a:pt x="58" y="9"/>
                </a:cubicBezTo>
                <a:close/>
              </a:path>
            </a:pathLst>
          </a:custGeom>
          <a:solidFill>
            <a:srgbClr val="002060"/>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8" name="Freeform 7"/>
          <p:cNvSpPr>
            <a:spLocks/>
          </p:cNvSpPr>
          <p:nvPr/>
        </p:nvSpPr>
        <p:spPr bwMode="ltGray">
          <a:xfrm>
            <a:off x="4000501" y="1581150"/>
            <a:ext cx="136922" cy="228600"/>
          </a:xfrm>
          <a:custGeom>
            <a:avLst/>
            <a:gdLst>
              <a:gd name="T0" fmla="*/ 2147483647 w 115"/>
              <a:gd name="T1" fmla="*/ 2147483647 h 144"/>
              <a:gd name="T2" fmla="*/ 2147483647 w 115"/>
              <a:gd name="T3" fmla="*/ 2147483647 h 144"/>
              <a:gd name="T4" fmla="*/ 2147483647 w 115"/>
              <a:gd name="T5" fmla="*/ 2147483647 h 144"/>
              <a:gd name="T6" fmla="*/ 2147483647 w 115"/>
              <a:gd name="T7" fmla="*/ 2147483647 h 144"/>
              <a:gd name="T8" fmla="*/ 2147483647 w 115"/>
              <a:gd name="T9" fmla="*/ 2147483647 h 144"/>
              <a:gd name="T10" fmla="*/ 2147483647 w 115"/>
              <a:gd name="T11" fmla="*/ 2147483647 h 144"/>
              <a:gd name="T12" fmla="*/ 2147483647 w 115"/>
              <a:gd name="T13" fmla="*/ 2147483647 h 144"/>
              <a:gd name="T14" fmla="*/ 2147483647 w 115"/>
              <a:gd name="T15" fmla="*/ 2147483647 h 144"/>
              <a:gd name="T16" fmla="*/ 2147483647 w 115"/>
              <a:gd name="T17" fmla="*/ 2147483647 h 144"/>
              <a:gd name="T18" fmla="*/ 2147483647 w 115"/>
              <a:gd name="T19" fmla="*/ 2147483647 h 144"/>
              <a:gd name="T20" fmla="*/ 2147483647 w 115"/>
              <a:gd name="T21" fmla="*/ 2147483647 h 144"/>
              <a:gd name="T22" fmla="*/ 2147483647 w 115"/>
              <a:gd name="T23" fmla="*/ 2147483647 h 144"/>
              <a:gd name="T24" fmla="*/ 2147483647 w 115"/>
              <a:gd name="T25" fmla="*/ 2147483647 h 144"/>
              <a:gd name="T26" fmla="*/ 2147483647 w 115"/>
              <a:gd name="T27" fmla="*/ 2147483647 h 144"/>
              <a:gd name="T28" fmla="*/ 2147483647 w 115"/>
              <a:gd name="T29" fmla="*/ 2147483647 h 144"/>
              <a:gd name="T30" fmla="*/ 2147483647 w 115"/>
              <a:gd name="T31" fmla="*/ 2147483647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solidFill>
            <a:srgbClr val="002060"/>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9" name="Freeform 8"/>
          <p:cNvSpPr>
            <a:spLocks/>
          </p:cNvSpPr>
          <p:nvPr/>
        </p:nvSpPr>
        <p:spPr bwMode="ltGray">
          <a:xfrm>
            <a:off x="3357554" y="1500174"/>
            <a:ext cx="1033463" cy="1974850"/>
          </a:xfrm>
          <a:custGeom>
            <a:avLst/>
            <a:gdLst>
              <a:gd name="T0" fmla="*/ 2147483647 w 868"/>
              <a:gd name="T1" fmla="*/ 2147483647 h 1244"/>
              <a:gd name="T2" fmla="*/ 2147483647 w 868"/>
              <a:gd name="T3" fmla="*/ 2147483647 h 1244"/>
              <a:gd name="T4" fmla="*/ 2147483647 w 868"/>
              <a:gd name="T5" fmla="*/ 2147483647 h 1244"/>
              <a:gd name="T6" fmla="*/ 2147483647 w 868"/>
              <a:gd name="T7" fmla="*/ 2147483647 h 1244"/>
              <a:gd name="T8" fmla="*/ 2147483647 w 868"/>
              <a:gd name="T9" fmla="*/ 2147483647 h 1244"/>
              <a:gd name="T10" fmla="*/ 2147483647 w 868"/>
              <a:gd name="T11" fmla="*/ 2147483647 h 1244"/>
              <a:gd name="T12" fmla="*/ 2147483647 w 868"/>
              <a:gd name="T13" fmla="*/ 2147483647 h 1244"/>
              <a:gd name="T14" fmla="*/ 2147483647 w 868"/>
              <a:gd name="T15" fmla="*/ 2147483647 h 1244"/>
              <a:gd name="T16" fmla="*/ 2147483647 w 868"/>
              <a:gd name="T17" fmla="*/ 2147483647 h 1244"/>
              <a:gd name="T18" fmla="*/ 2147483647 w 868"/>
              <a:gd name="T19" fmla="*/ 2147483647 h 1244"/>
              <a:gd name="T20" fmla="*/ 2147483647 w 868"/>
              <a:gd name="T21" fmla="*/ 2147483647 h 1244"/>
              <a:gd name="T22" fmla="*/ 2147483647 w 868"/>
              <a:gd name="T23" fmla="*/ 2147483647 h 1244"/>
              <a:gd name="T24" fmla="*/ 2147483647 w 868"/>
              <a:gd name="T25" fmla="*/ 2147483647 h 1244"/>
              <a:gd name="T26" fmla="*/ 2147483647 w 868"/>
              <a:gd name="T27" fmla="*/ 2147483647 h 1244"/>
              <a:gd name="T28" fmla="*/ 2147483647 w 868"/>
              <a:gd name="T29" fmla="*/ 2147483647 h 1244"/>
              <a:gd name="T30" fmla="*/ 2147483647 w 868"/>
              <a:gd name="T31" fmla="*/ 2147483647 h 1244"/>
              <a:gd name="T32" fmla="*/ 2147483647 w 868"/>
              <a:gd name="T33" fmla="*/ 2147483647 h 1244"/>
              <a:gd name="T34" fmla="*/ 2147483647 w 868"/>
              <a:gd name="T35" fmla="*/ 2147483647 h 1244"/>
              <a:gd name="T36" fmla="*/ 2147483647 w 868"/>
              <a:gd name="T37" fmla="*/ 2147483647 h 1244"/>
              <a:gd name="T38" fmla="*/ 2147483647 w 868"/>
              <a:gd name="T39" fmla="*/ 2147483647 h 1244"/>
              <a:gd name="T40" fmla="*/ 2147483647 w 868"/>
              <a:gd name="T41" fmla="*/ 2147483647 h 1244"/>
              <a:gd name="T42" fmla="*/ 2147483647 w 868"/>
              <a:gd name="T43" fmla="*/ 2147483647 h 1244"/>
              <a:gd name="T44" fmla="*/ 2147483647 w 868"/>
              <a:gd name="T45" fmla="*/ 2147483647 h 1244"/>
              <a:gd name="T46" fmla="*/ 2147483647 w 868"/>
              <a:gd name="T47" fmla="*/ 2147483647 h 1244"/>
              <a:gd name="T48" fmla="*/ 2147483647 w 868"/>
              <a:gd name="T49" fmla="*/ 2147483647 h 1244"/>
              <a:gd name="T50" fmla="*/ 2147483647 w 868"/>
              <a:gd name="T51" fmla="*/ 2147483647 h 1244"/>
              <a:gd name="T52" fmla="*/ 2147483647 w 868"/>
              <a:gd name="T53" fmla="*/ 2147483647 h 1244"/>
              <a:gd name="T54" fmla="*/ 2147483647 w 868"/>
              <a:gd name="T55" fmla="*/ 2147483647 h 1244"/>
              <a:gd name="T56" fmla="*/ 2147483647 w 868"/>
              <a:gd name="T57" fmla="*/ 2147483647 h 1244"/>
              <a:gd name="T58" fmla="*/ 2147483647 w 868"/>
              <a:gd name="T59" fmla="*/ 2147483647 h 1244"/>
              <a:gd name="T60" fmla="*/ 2147483647 w 868"/>
              <a:gd name="T61" fmla="*/ 2147483647 h 1244"/>
              <a:gd name="T62" fmla="*/ 2147483647 w 868"/>
              <a:gd name="T63" fmla="*/ 2147483647 h 1244"/>
              <a:gd name="T64" fmla="*/ 2147483647 w 868"/>
              <a:gd name="T65" fmla="*/ 2147483647 h 1244"/>
              <a:gd name="T66" fmla="*/ 2147483647 w 868"/>
              <a:gd name="T67" fmla="*/ 2147483647 h 1244"/>
              <a:gd name="T68" fmla="*/ 2147483647 w 868"/>
              <a:gd name="T69" fmla="*/ 2147483647 h 1244"/>
              <a:gd name="T70" fmla="*/ 2147483647 w 868"/>
              <a:gd name="T71" fmla="*/ 2147483647 h 1244"/>
              <a:gd name="T72" fmla="*/ 2147483647 w 868"/>
              <a:gd name="T73" fmla="*/ 2147483647 h 1244"/>
              <a:gd name="T74" fmla="*/ 2147483647 w 868"/>
              <a:gd name="T75" fmla="*/ 2147483647 h 1244"/>
              <a:gd name="T76" fmla="*/ 2147483647 w 868"/>
              <a:gd name="T77" fmla="*/ 2147483647 h 1244"/>
              <a:gd name="T78" fmla="*/ 2147483647 w 868"/>
              <a:gd name="T79" fmla="*/ 2147483647 h 1244"/>
              <a:gd name="T80" fmla="*/ 2147483647 w 868"/>
              <a:gd name="T81" fmla="*/ 2147483647 h 1244"/>
              <a:gd name="T82" fmla="*/ 2147483647 w 868"/>
              <a:gd name="T83" fmla="*/ 2147483647 h 1244"/>
              <a:gd name="T84" fmla="*/ 2147483647 w 868"/>
              <a:gd name="T85" fmla="*/ 2147483647 h 1244"/>
              <a:gd name="T86" fmla="*/ 2147483647 w 868"/>
              <a:gd name="T87" fmla="*/ 2147483647 h 1244"/>
              <a:gd name="T88" fmla="*/ 2147483647 w 868"/>
              <a:gd name="T89" fmla="*/ 2147483647 h 1244"/>
              <a:gd name="T90" fmla="*/ 2147483647 w 868"/>
              <a:gd name="T91" fmla="*/ 2147483647 h 1244"/>
              <a:gd name="T92" fmla="*/ 2147483647 w 868"/>
              <a:gd name="T93" fmla="*/ 2147483647 h 1244"/>
              <a:gd name="T94" fmla="*/ 2147483647 w 868"/>
              <a:gd name="T95" fmla="*/ 2147483647 h 1244"/>
              <a:gd name="T96" fmla="*/ 2147483647 w 868"/>
              <a:gd name="T97" fmla="*/ 2147483647 h 1244"/>
              <a:gd name="T98" fmla="*/ 2147483647 w 868"/>
              <a:gd name="T99" fmla="*/ 2147483647 h 1244"/>
              <a:gd name="T100" fmla="*/ 2147483647 w 868"/>
              <a:gd name="T101" fmla="*/ 2147483647 h 1244"/>
              <a:gd name="T102" fmla="*/ 2147483647 w 868"/>
              <a:gd name="T103" fmla="*/ 2147483647 h 1244"/>
              <a:gd name="T104" fmla="*/ 2147483647 w 868"/>
              <a:gd name="T105" fmla="*/ 2147483647 h 1244"/>
              <a:gd name="T106" fmla="*/ 2147483647 w 868"/>
              <a:gd name="T107" fmla="*/ 2147483647 h 1244"/>
              <a:gd name="T108" fmla="*/ 2147483647 w 868"/>
              <a:gd name="T109" fmla="*/ 2147483647 h 1244"/>
              <a:gd name="T110" fmla="*/ 2147483647 w 868"/>
              <a:gd name="T111" fmla="*/ 2147483647 h 1244"/>
              <a:gd name="T112" fmla="*/ 2147483647 w 868"/>
              <a:gd name="T113" fmla="*/ 2147483647 h 1244"/>
              <a:gd name="T114" fmla="*/ 2147483647 w 868"/>
              <a:gd name="T115" fmla="*/ 2147483647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solidFill>
            <a:srgbClr val="002060"/>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10" name="Freeform 9"/>
          <p:cNvSpPr>
            <a:spLocks/>
          </p:cNvSpPr>
          <p:nvPr/>
        </p:nvSpPr>
        <p:spPr bwMode="ltGray">
          <a:xfrm>
            <a:off x="2214546" y="1571612"/>
            <a:ext cx="2439591" cy="4760913"/>
          </a:xfrm>
          <a:custGeom>
            <a:avLst/>
            <a:gdLst>
              <a:gd name="T0" fmla="*/ 2147483647 w 2049"/>
              <a:gd name="T1" fmla="*/ 2147483647 h 2999"/>
              <a:gd name="T2" fmla="*/ 2147483647 w 2049"/>
              <a:gd name="T3" fmla="*/ 2147483647 h 2999"/>
              <a:gd name="T4" fmla="*/ 2147483647 w 2049"/>
              <a:gd name="T5" fmla="*/ 2147483647 h 2999"/>
              <a:gd name="T6" fmla="*/ 2147483647 w 2049"/>
              <a:gd name="T7" fmla="*/ 2147483647 h 2999"/>
              <a:gd name="T8" fmla="*/ 2147483647 w 2049"/>
              <a:gd name="T9" fmla="*/ 2147483647 h 2999"/>
              <a:gd name="T10" fmla="*/ 2147483647 w 2049"/>
              <a:gd name="T11" fmla="*/ 2147483647 h 2999"/>
              <a:gd name="T12" fmla="*/ 2147483647 w 2049"/>
              <a:gd name="T13" fmla="*/ 2147483647 h 2999"/>
              <a:gd name="T14" fmla="*/ 2147483647 w 2049"/>
              <a:gd name="T15" fmla="*/ 2147483647 h 2999"/>
              <a:gd name="T16" fmla="*/ 2147483647 w 2049"/>
              <a:gd name="T17" fmla="*/ 2147483647 h 2999"/>
              <a:gd name="T18" fmla="*/ 2147483647 w 2049"/>
              <a:gd name="T19" fmla="*/ 2147483647 h 2999"/>
              <a:gd name="T20" fmla="*/ 2147483647 w 2049"/>
              <a:gd name="T21" fmla="*/ 2147483647 h 2999"/>
              <a:gd name="T22" fmla="*/ 2147483647 w 2049"/>
              <a:gd name="T23" fmla="*/ 2147483647 h 2999"/>
              <a:gd name="T24" fmla="*/ 2147483647 w 2049"/>
              <a:gd name="T25" fmla="*/ 2147483647 h 2999"/>
              <a:gd name="T26" fmla="*/ 2147483647 w 2049"/>
              <a:gd name="T27" fmla="*/ 2147483647 h 2999"/>
              <a:gd name="T28" fmla="*/ 2147483647 w 2049"/>
              <a:gd name="T29" fmla="*/ 2147483647 h 2999"/>
              <a:gd name="T30" fmla="*/ 2147483647 w 2049"/>
              <a:gd name="T31" fmla="*/ 2147483647 h 2999"/>
              <a:gd name="T32" fmla="*/ 2147483647 w 2049"/>
              <a:gd name="T33" fmla="*/ 2147483647 h 2999"/>
              <a:gd name="T34" fmla="*/ 2147483647 w 2049"/>
              <a:gd name="T35" fmla="*/ 2147483647 h 2999"/>
              <a:gd name="T36" fmla="*/ 2147483647 w 2049"/>
              <a:gd name="T37" fmla="*/ 2147483647 h 2999"/>
              <a:gd name="T38" fmla="*/ 2147483647 w 2049"/>
              <a:gd name="T39" fmla="*/ 2147483647 h 2999"/>
              <a:gd name="T40" fmla="*/ 2147483647 w 2049"/>
              <a:gd name="T41" fmla="*/ 2147483647 h 2999"/>
              <a:gd name="T42" fmla="*/ 2147483647 w 2049"/>
              <a:gd name="T43" fmla="*/ 2147483647 h 2999"/>
              <a:gd name="T44" fmla="*/ 2147483647 w 2049"/>
              <a:gd name="T45" fmla="*/ 2147483647 h 2999"/>
              <a:gd name="T46" fmla="*/ 2147483647 w 2049"/>
              <a:gd name="T47" fmla="*/ 2147483647 h 2999"/>
              <a:gd name="T48" fmla="*/ 2147483647 w 2049"/>
              <a:gd name="T49" fmla="*/ 2147483647 h 2999"/>
              <a:gd name="T50" fmla="*/ 2147483647 w 2049"/>
              <a:gd name="T51" fmla="*/ 2147483647 h 2999"/>
              <a:gd name="T52" fmla="*/ 2147483647 w 2049"/>
              <a:gd name="T53" fmla="*/ 2147483647 h 2999"/>
              <a:gd name="T54" fmla="*/ 2147483647 w 2049"/>
              <a:gd name="T55" fmla="*/ 2147483647 h 2999"/>
              <a:gd name="T56" fmla="*/ 2147483647 w 2049"/>
              <a:gd name="T57" fmla="*/ 2147483647 h 2999"/>
              <a:gd name="T58" fmla="*/ 2147483647 w 2049"/>
              <a:gd name="T59" fmla="*/ 2147483647 h 2999"/>
              <a:gd name="T60" fmla="*/ 2147483647 w 2049"/>
              <a:gd name="T61" fmla="*/ 2147483647 h 2999"/>
              <a:gd name="T62" fmla="*/ 2147483647 w 2049"/>
              <a:gd name="T63" fmla="*/ 2147483647 h 2999"/>
              <a:gd name="T64" fmla="*/ 2147483647 w 2049"/>
              <a:gd name="T65" fmla="*/ 2147483647 h 2999"/>
              <a:gd name="T66" fmla="*/ 2147483647 w 2049"/>
              <a:gd name="T67" fmla="*/ 2147483647 h 2999"/>
              <a:gd name="T68" fmla="*/ 2147483647 w 2049"/>
              <a:gd name="T69" fmla="*/ 2147483647 h 2999"/>
              <a:gd name="T70" fmla="*/ 2147483647 w 2049"/>
              <a:gd name="T71" fmla="*/ 2147483647 h 2999"/>
              <a:gd name="T72" fmla="*/ 2147483647 w 2049"/>
              <a:gd name="T73" fmla="*/ 2147483647 h 2999"/>
              <a:gd name="T74" fmla="*/ 2147483647 w 2049"/>
              <a:gd name="T75" fmla="*/ 2147483647 h 2999"/>
              <a:gd name="T76" fmla="*/ 2147483647 w 2049"/>
              <a:gd name="T77" fmla="*/ 2147483647 h 2999"/>
              <a:gd name="T78" fmla="*/ 2147483647 w 2049"/>
              <a:gd name="T79" fmla="*/ 2147483647 h 2999"/>
              <a:gd name="T80" fmla="*/ 2147483647 w 2049"/>
              <a:gd name="T81" fmla="*/ 2147483647 h 2999"/>
              <a:gd name="T82" fmla="*/ 2147483647 w 2049"/>
              <a:gd name="T83" fmla="*/ 2147483647 h 2999"/>
              <a:gd name="T84" fmla="*/ 2147483647 w 2049"/>
              <a:gd name="T85" fmla="*/ 2147483647 h 2999"/>
              <a:gd name="T86" fmla="*/ 2147483647 w 2049"/>
              <a:gd name="T87" fmla="*/ 2147483647 h 2999"/>
              <a:gd name="T88" fmla="*/ 2147483647 w 2049"/>
              <a:gd name="T89" fmla="*/ 2147483647 h 2999"/>
              <a:gd name="T90" fmla="*/ 2147483647 w 2049"/>
              <a:gd name="T91" fmla="*/ 2147483647 h 2999"/>
              <a:gd name="T92" fmla="*/ 2147483647 w 2049"/>
              <a:gd name="T93" fmla="*/ 2147483647 h 2999"/>
              <a:gd name="T94" fmla="*/ 2147483647 w 2049"/>
              <a:gd name="T95" fmla="*/ 2147483647 h 2999"/>
              <a:gd name="T96" fmla="*/ 2147483647 w 2049"/>
              <a:gd name="T97" fmla="*/ 2147483647 h 2999"/>
              <a:gd name="T98" fmla="*/ 2147483647 w 2049"/>
              <a:gd name="T99" fmla="*/ 2147483647 h 299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049"/>
              <a:gd name="T151" fmla="*/ 0 h 2999"/>
              <a:gd name="T152" fmla="*/ 2049 w 2049"/>
              <a:gd name="T153" fmla="*/ 2999 h 299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049" h="2999">
                <a:moveTo>
                  <a:pt x="1643" y="147"/>
                </a:moveTo>
                <a:cubicBezTo>
                  <a:pt x="1638" y="142"/>
                  <a:pt x="1657" y="109"/>
                  <a:pt x="1671" y="90"/>
                </a:cubicBezTo>
                <a:cubicBezTo>
                  <a:pt x="1685" y="71"/>
                  <a:pt x="1704" y="47"/>
                  <a:pt x="1728" y="33"/>
                </a:cubicBezTo>
                <a:cubicBezTo>
                  <a:pt x="1752" y="19"/>
                  <a:pt x="1775" y="10"/>
                  <a:pt x="1813" y="5"/>
                </a:cubicBezTo>
                <a:cubicBezTo>
                  <a:pt x="1851" y="0"/>
                  <a:pt x="1917" y="0"/>
                  <a:pt x="1955" y="5"/>
                </a:cubicBezTo>
                <a:cubicBezTo>
                  <a:pt x="1993" y="10"/>
                  <a:pt x="2031" y="19"/>
                  <a:pt x="2040" y="33"/>
                </a:cubicBezTo>
                <a:cubicBezTo>
                  <a:pt x="2049" y="47"/>
                  <a:pt x="2025" y="71"/>
                  <a:pt x="2011" y="90"/>
                </a:cubicBezTo>
                <a:cubicBezTo>
                  <a:pt x="1997" y="109"/>
                  <a:pt x="1983" y="128"/>
                  <a:pt x="1955" y="147"/>
                </a:cubicBezTo>
                <a:cubicBezTo>
                  <a:pt x="1927" y="166"/>
                  <a:pt x="1874" y="190"/>
                  <a:pt x="1841" y="204"/>
                </a:cubicBezTo>
                <a:cubicBezTo>
                  <a:pt x="1808" y="218"/>
                  <a:pt x="1775" y="218"/>
                  <a:pt x="1756" y="232"/>
                </a:cubicBezTo>
                <a:cubicBezTo>
                  <a:pt x="1737" y="246"/>
                  <a:pt x="1723" y="280"/>
                  <a:pt x="1728" y="289"/>
                </a:cubicBezTo>
                <a:cubicBezTo>
                  <a:pt x="1733" y="298"/>
                  <a:pt x="1771" y="280"/>
                  <a:pt x="1785" y="289"/>
                </a:cubicBezTo>
                <a:cubicBezTo>
                  <a:pt x="1799" y="298"/>
                  <a:pt x="1813" y="325"/>
                  <a:pt x="1813" y="345"/>
                </a:cubicBezTo>
                <a:cubicBezTo>
                  <a:pt x="1813" y="365"/>
                  <a:pt x="1794" y="391"/>
                  <a:pt x="1784" y="410"/>
                </a:cubicBezTo>
                <a:cubicBezTo>
                  <a:pt x="1774" y="429"/>
                  <a:pt x="1770" y="446"/>
                  <a:pt x="1756" y="459"/>
                </a:cubicBezTo>
                <a:cubicBezTo>
                  <a:pt x="1742" y="472"/>
                  <a:pt x="1746" y="468"/>
                  <a:pt x="1699" y="487"/>
                </a:cubicBezTo>
                <a:cubicBezTo>
                  <a:pt x="1652" y="506"/>
                  <a:pt x="1544" y="539"/>
                  <a:pt x="1473" y="572"/>
                </a:cubicBezTo>
                <a:cubicBezTo>
                  <a:pt x="1402" y="605"/>
                  <a:pt x="1350" y="642"/>
                  <a:pt x="1274" y="685"/>
                </a:cubicBezTo>
                <a:cubicBezTo>
                  <a:pt x="1198" y="728"/>
                  <a:pt x="1085" y="789"/>
                  <a:pt x="1019" y="827"/>
                </a:cubicBezTo>
                <a:cubicBezTo>
                  <a:pt x="953" y="865"/>
                  <a:pt x="948" y="870"/>
                  <a:pt x="877" y="912"/>
                </a:cubicBezTo>
                <a:cubicBezTo>
                  <a:pt x="806" y="954"/>
                  <a:pt x="687" y="1008"/>
                  <a:pt x="594" y="1082"/>
                </a:cubicBezTo>
                <a:cubicBezTo>
                  <a:pt x="501" y="1156"/>
                  <a:pt x="401" y="1253"/>
                  <a:pt x="320" y="1354"/>
                </a:cubicBezTo>
                <a:cubicBezTo>
                  <a:pt x="239" y="1455"/>
                  <a:pt x="149" y="1613"/>
                  <a:pt x="108" y="1690"/>
                </a:cubicBezTo>
                <a:cubicBezTo>
                  <a:pt x="67" y="1767"/>
                  <a:pt x="81" y="1777"/>
                  <a:pt x="72" y="1814"/>
                </a:cubicBezTo>
                <a:cubicBezTo>
                  <a:pt x="63" y="1851"/>
                  <a:pt x="59" y="1871"/>
                  <a:pt x="56" y="1914"/>
                </a:cubicBezTo>
                <a:cubicBezTo>
                  <a:pt x="53" y="1957"/>
                  <a:pt x="37" y="1986"/>
                  <a:pt x="55" y="2075"/>
                </a:cubicBezTo>
                <a:cubicBezTo>
                  <a:pt x="73" y="2164"/>
                  <a:pt x="107" y="2340"/>
                  <a:pt x="164" y="2450"/>
                </a:cubicBezTo>
                <a:cubicBezTo>
                  <a:pt x="221" y="2560"/>
                  <a:pt x="337" y="2675"/>
                  <a:pt x="396" y="2738"/>
                </a:cubicBezTo>
                <a:cubicBezTo>
                  <a:pt x="455" y="2801"/>
                  <a:pt x="497" y="2795"/>
                  <a:pt x="520" y="2826"/>
                </a:cubicBezTo>
                <a:cubicBezTo>
                  <a:pt x="543" y="2857"/>
                  <a:pt x="535" y="2901"/>
                  <a:pt x="536" y="2926"/>
                </a:cubicBezTo>
                <a:cubicBezTo>
                  <a:pt x="537" y="2951"/>
                  <a:pt x="573" y="2999"/>
                  <a:pt x="524" y="2974"/>
                </a:cubicBezTo>
                <a:cubicBezTo>
                  <a:pt x="475" y="2949"/>
                  <a:pt x="317" y="2853"/>
                  <a:pt x="240" y="2774"/>
                </a:cubicBezTo>
                <a:cubicBezTo>
                  <a:pt x="163" y="2695"/>
                  <a:pt x="103" y="2609"/>
                  <a:pt x="64" y="2502"/>
                </a:cubicBezTo>
                <a:cubicBezTo>
                  <a:pt x="25" y="2395"/>
                  <a:pt x="16" y="2238"/>
                  <a:pt x="8" y="2134"/>
                </a:cubicBezTo>
                <a:cubicBezTo>
                  <a:pt x="0" y="2030"/>
                  <a:pt x="5" y="1959"/>
                  <a:pt x="16" y="1878"/>
                </a:cubicBezTo>
                <a:cubicBezTo>
                  <a:pt x="27" y="1797"/>
                  <a:pt x="18" y="1764"/>
                  <a:pt x="72" y="1650"/>
                </a:cubicBezTo>
                <a:cubicBezTo>
                  <a:pt x="126" y="1536"/>
                  <a:pt x="214" y="1333"/>
                  <a:pt x="339" y="1196"/>
                </a:cubicBezTo>
                <a:cubicBezTo>
                  <a:pt x="464" y="1059"/>
                  <a:pt x="656" y="936"/>
                  <a:pt x="821" y="827"/>
                </a:cubicBezTo>
                <a:cubicBezTo>
                  <a:pt x="986" y="718"/>
                  <a:pt x="1209" y="609"/>
                  <a:pt x="1331" y="544"/>
                </a:cubicBezTo>
                <a:cubicBezTo>
                  <a:pt x="1453" y="479"/>
                  <a:pt x="1516" y="462"/>
                  <a:pt x="1556" y="438"/>
                </a:cubicBezTo>
                <a:cubicBezTo>
                  <a:pt x="1596" y="414"/>
                  <a:pt x="1558" y="427"/>
                  <a:pt x="1568" y="402"/>
                </a:cubicBezTo>
                <a:cubicBezTo>
                  <a:pt x="1578" y="377"/>
                  <a:pt x="1592" y="322"/>
                  <a:pt x="1614" y="289"/>
                </a:cubicBezTo>
                <a:cubicBezTo>
                  <a:pt x="1636" y="256"/>
                  <a:pt x="1652" y="232"/>
                  <a:pt x="1699" y="204"/>
                </a:cubicBezTo>
                <a:cubicBezTo>
                  <a:pt x="1746" y="176"/>
                  <a:pt x="1860" y="137"/>
                  <a:pt x="1898" y="118"/>
                </a:cubicBezTo>
                <a:cubicBezTo>
                  <a:pt x="1936" y="99"/>
                  <a:pt x="1931" y="95"/>
                  <a:pt x="1926" y="90"/>
                </a:cubicBezTo>
                <a:cubicBezTo>
                  <a:pt x="1921" y="85"/>
                  <a:pt x="1893" y="95"/>
                  <a:pt x="1870" y="90"/>
                </a:cubicBezTo>
                <a:cubicBezTo>
                  <a:pt x="1847" y="85"/>
                  <a:pt x="1809" y="62"/>
                  <a:pt x="1785" y="62"/>
                </a:cubicBezTo>
                <a:cubicBezTo>
                  <a:pt x="1761" y="62"/>
                  <a:pt x="1742" y="81"/>
                  <a:pt x="1728" y="90"/>
                </a:cubicBezTo>
                <a:cubicBezTo>
                  <a:pt x="1714" y="99"/>
                  <a:pt x="1713" y="108"/>
                  <a:pt x="1699" y="118"/>
                </a:cubicBezTo>
                <a:cubicBezTo>
                  <a:pt x="1685" y="128"/>
                  <a:pt x="1648" y="152"/>
                  <a:pt x="1643" y="147"/>
                </a:cubicBezTo>
                <a:close/>
              </a:path>
            </a:pathLst>
          </a:custGeom>
          <a:solidFill>
            <a:srgbClr val="002060"/>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11" name="Freeform 10"/>
          <p:cNvSpPr>
            <a:spLocks/>
          </p:cNvSpPr>
          <p:nvPr/>
        </p:nvSpPr>
        <p:spPr bwMode="ltGray">
          <a:xfrm>
            <a:off x="3786182" y="1928802"/>
            <a:ext cx="202406" cy="314325"/>
          </a:xfrm>
          <a:custGeom>
            <a:avLst/>
            <a:gdLst>
              <a:gd name="T0" fmla="*/ 2147483647 w 179"/>
              <a:gd name="T1" fmla="*/ 2147483647 h 222"/>
              <a:gd name="T2" fmla="*/ 0 w 179"/>
              <a:gd name="T3" fmla="*/ 2147483647 h 222"/>
              <a:gd name="T4" fmla="*/ 2147483647 w 179"/>
              <a:gd name="T5" fmla="*/ 2147483647 h 222"/>
              <a:gd name="T6" fmla="*/ 2147483647 w 179"/>
              <a:gd name="T7" fmla="*/ 2147483647 h 222"/>
              <a:gd name="T8" fmla="*/ 2147483647 w 179"/>
              <a:gd name="T9" fmla="*/ 2147483647 h 222"/>
              <a:gd name="T10" fmla="*/ 2147483647 w 179"/>
              <a:gd name="T11" fmla="*/ 2147483647 h 222"/>
              <a:gd name="T12" fmla="*/ 2147483647 w 179"/>
              <a:gd name="T13" fmla="*/ 2147483647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solidFill>
            <a:srgbClr val="002060"/>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12" name="Freeform 11"/>
          <p:cNvSpPr>
            <a:spLocks/>
          </p:cNvSpPr>
          <p:nvPr/>
        </p:nvSpPr>
        <p:spPr bwMode="ltGray">
          <a:xfrm>
            <a:off x="1714480" y="928670"/>
            <a:ext cx="3000375" cy="3217863"/>
          </a:xfrm>
          <a:custGeom>
            <a:avLst/>
            <a:gdLst>
              <a:gd name="T0" fmla="*/ 2147483647 w 2520"/>
              <a:gd name="T1" fmla="*/ 2147483647 h 2027"/>
              <a:gd name="T2" fmla="*/ 2147483647 w 2520"/>
              <a:gd name="T3" fmla="*/ 2147483647 h 2027"/>
              <a:gd name="T4" fmla="*/ 2147483647 w 2520"/>
              <a:gd name="T5" fmla="*/ 2147483647 h 2027"/>
              <a:gd name="T6" fmla="*/ 2147483647 w 2520"/>
              <a:gd name="T7" fmla="*/ 2147483647 h 2027"/>
              <a:gd name="T8" fmla="*/ 2147483647 w 2520"/>
              <a:gd name="T9" fmla="*/ 2147483647 h 2027"/>
              <a:gd name="T10" fmla="*/ 2147483647 w 2520"/>
              <a:gd name="T11" fmla="*/ 2147483647 h 2027"/>
              <a:gd name="T12" fmla="*/ 2147483647 w 2520"/>
              <a:gd name="T13" fmla="*/ 2147483647 h 2027"/>
              <a:gd name="T14" fmla="*/ 2147483647 w 2520"/>
              <a:gd name="T15" fmla="*/ 2147483647 h 2027"/>
              <a:gd name="T16" fmla="*/ 2147483647 w 2520"/>
              <a:gd name="T17" fmla="*/ 2147483647 h 2027"/>
              <a:gd name="T18" fmla="*/ 2147483647 w 2520"/>
              <a:gd name="T19" fmla="*/ 2147483647 h 2027"/>
              <a:gd name="T20" fmla="*/ 2147483647 w 2520"/>
              <a:gd name="T21" fmla="*/ 2147483647 h 2027"/>
              <a:gd name="T22" fmla="*/ 2147483647 w 2520"/>
              <a:gd name="T23" fmla="*/ 2147483647 h 2027"/>
              <a:gd name="T24" fmla="*/ 2147483647 w 2520"/>
              <a:gd name="T25" fmla="*/ 2147483647 h 2027"/>
              <a:gd name="T26" fmla="*/ 2147483647 w 2520"/>
              <a:gd name="T27" fmla="*/ 2147483647 h 2027"/>
              <a:gd name="T28" fmla="*/ 2147483647 w 2520"/>
              <a:gd name="T29" fmla="*/ 2147483647 h 2027"/>
              <a:gd name="T30" fmla="*/ 2147483647 w 2520"/>
              <a:gd name="T31" fmla="*/ 2147483647 h 2027"/>
              <a:gd name="T32" fmla="*/ 2147483647 w 2520"/>
              <a:gd name="T33" fmla="*/ 2147483647 h 2027"/>
              <a:gd name="T34" fmla="*/ 2147483647 w 2520"/>
              <a:gd name="T35" fmla="*/ 2147483647 h 2027"/>
              <a:gd name="T36" fmla="*/ 2147483647 w 2520"/>
              <a:gd name="T37" fmla="*/ 2147483647 h 2027"/>
              <a:gd name="T38" fmla="*/ 2147483647 w 2520"/>
              <a:gd name="T39" fmla="*/ 2147483647 h 2027"/>
              <a:gd name="T40" fmla="*/ 2147483647 w 2520"/>
              <a:gd name="T41" fmla="*/ 2147483647 h 2027"/>
              <a:gd name="T42" fmla="*/ 2147483647 w 2520"/>
              <a:gd name="T43" fmla="*/ 2147483647 h 2027"/>
              <a:gd name="T44" fmla="*/ 2147483647 w 2520"/>
              <a:gd name="T45" fmla="*/ 2147483647 h 2027"/>
              <a:gd name="T46" fmla="*/ 2147483647 w 2520"/>
              <a:gd name="T47" fmla="*/ 2147483647 h 2027"/>
              <a:gd name="T48" fmla="*/ 2147483647 w 2520"/>
              <a:gd name="T49" fmla="*/ 2147483647 h 2027"/>
              <a:gd name="T50" fmla="*/ 2147483647 w 2520"/>
              <a:gd name="T51" fmla="*/ 2147483647 h 2027"/>
              <a:gd name="T52" fmla="*/ 2147483647 w 2520"/>
              <a:gd name="T53" fmla="*/ 2147483647 h 2027"/>
              <a:gd name="T54" fmla="*/ 2147483647 w 2520"/>
              <a:gd name="T55" fmla="*/ 2147483647 h 2027"/>
              <a:gd name="T56" fmla="*/ 2147483647 w 2520"/>
              <a:gd name="T57" fmla="*/ 2147483647 h 2027"/>
              <a:gd name="T58" fmla="*/ 2147483647 w 2520"/>
              <a:gd name="T59" fmla="*/ 2147483647 h 2027"/>
              <a:gd name="T60" fmla="*/ 2147483647 w 2520"/>
              <a:gd name="T61" fmla="*/ 2147483647 h 2027"/>
              <a:gd name="T62" fmla="*/ 2147483647 w 2520"/>
              <a:gd name="T63" fmla="*/ 2147483647 h 2027"/>
              <a:gd name="T64" fmla="*/ 2147483647 w 2520"/>
              <a:gd name="T65" fmla="*/ 2147483647 h 2027"/>
              <a:gd name="T66" fmla="*/ 2147483647 w 2520"/>
              <a:gd name="T67" fmla="*/ 2147483647 h 2027"/>
              <a:gd name="T68" fmla="*/ 2147483647 w 2520"/>
              <a:gd name="T69" fmla="*/ 2147483647 h 2027"/>
              <a:gd name="T70" fmla="*/ 2147483647 w 2520"/>
              <a:gd name="T71" fmla="*/ 2147483647 h 2027"/>
              <a:gd name="T72" fmla="*/ 0 w 2520"/>
              <a:gd name="T73" fmla="*/ 2147483647 h 2027"/>
              <a:gd name="T74" fmla="*/ 2147483647 w 2520"/>
              <a:gd name="T75" fmla="*/ 2147483647 h 2027"/>
              <a:gd name="T76" fmla="*/ 2147483647 w 2520"/>
              <a:gd name="T77" fmla="*/ 2147483647 h 2027"/>
              <a:gd name="T78" fmla="*/ 2147483647 w 2520"/>
              <a:gd name="T79" fmla="*/ 2147483647 h 2027"/>
              <a:gd name="T80" fmla="*/ 2147483647 w 2520"/>
              <a:gd name="T81" fmla="*/ 2147483647 h 2027"/>
              <a:gd name="T82" fmla="*/ 2147483647 w 2520"/>
              <a:gd name="T83" fmla="*/ 2147483647 h 2027"/>
              <a:gd name="T84" fmla="*/ 2147483647 w 2520"/>
              <a:gd name="T85" fmla="*/ 2147483647 h 2027"/>
              <a:gd name="T86" fmla="*/ 2147483647 w 2520"/>
              <a:gd name="T87" fmla="*/ 2147483647 h 2027"/>
              <a:gd name="T88" fmla="*/ 2147483647 w 2520"/>
              <a:gd name="T89" fmla="*/ 2147483647 h 2027"/>
              <a:gd name="T90" fmla="*/ 2147483647 w 2520"/>
              <a:gd name="T91" fmla="*/ 2147483647 h 2027"/>
              <a:gd name="T92" fmla="*/ 2147483647 w 2520"/>
              <a:gd name="T93" fmla="*/ 2147483647 h 2027"/>
              <a:gd name="T94" fmla="*/ 2147483647 w 2520"/>
              <a:gd name="T95" fmla="*/ 2147483647 h 2027"/>
              <a:gd name="T96" fmla="*/ 2147483647 w 2520"/>
              <a:gd name="T97" fmla="*/ 2147483647 h 2027"/>
              <a:gd name="T98" fmla="*/ 2147483647 w 2520"/>
              <a:gd name="T99" fmla="*/ 2147483647 h 2027"/>
              <a:gd name="T100" fmla="*/ 2147483647 w 2520"/>
              <a:gd name="T101" fmla="*/ 2147483647 h 2027"/>
              <a:gd name="T102" fmla="*/ 2147483647 w 2520"/>
              <a:gd name="T103" fmla="*/ 2147483647 h 2027"/>
              <a:gd name="T104" fmla="*/ 2147483647 w 2520"/>
              <a:gd name="T105" fmla="*/ 2147483647 h 2027"/>
              <a:gd name="T106" fmla="*/ 2147483647 w 2520"/>
              <a:gd name="T107" fmla="*/ 2147483647 h 2027"/>
              <a:gd name="T108" fmla="*/ 2147483647 w 2520"/>
              <a:gd name="T109" fmla="*/ 2147483647 h 2027"/>
              <a:gd name="T110" fmla="*/ 2147483647 w 2520"/>
              <a:gd name="T111" fmla="*/ 2147483647 h 2027"/>
              <a:gd name="T112" fmla="*/ 2147483647 w 2520"/>
              <a:gd name="T113" fmla="*/ 2147483647 h 2027"/>
              <a:gd name="T114" fmla="*/ 2147483647 w 2520"/>
              <a:gd name="T115" fmla="*/ 2147483647 h 2027"/>
              <a:gd name="T116" fmla="*/ 2147483647 w 2520"/>
              <a:gd name="T117" fmla="*/ 2147483647 h 2027"/>
              <a:gd name="T118" fmla="*/ 2147483647 w 2520"/>
              <a:gd name="T119" fmla="*/ 2147483647 h 2027"/>
              <a:gd name="T120" fmla="*/ 2147483647 w 2520"/>
              <a:gd name="T121" fmla="*/ 2147483647 h 202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20"/>
              <a:gd name="T184" fmla="*/ 0 h 2027"/>
              <a:gd name="T185" fmla="*/ 2520 w 2520"/>
              <a:gd name="T186" fmla="*/ 2027 h 202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20" h="2027">
                <a:moveTo>
                  <a:pt x="2077" y="90"/>
                </a:moveTo>
                <a:cubicBezTo>
                  <a:pt x="2082" y="81"/>
                  <a:pt x="2096" y="71"/>
                  <a:pt x="2105" y="62"/>
                </a:cubicBezTo>
                <a:cubicBezTo>
                  <a:pt x="2114" y="53"/>
                  <a:pt x="2124" y="42"/>
                  <a:pt x="2133" y="33"/>
                </a:cubicBezTo>
                <a:cubicBezTo>
                  <a:pt x="2142" y="24"/>
                  <a:pt x="2143" y="10"/>
                  <a:pt x="2162" y="5"/>
                </a:cubicBezTo>
                <a:cubicBezTo>
                  <a:pt x="2181" y="0"/>
                  <a:pt x="2214" y="0"/>
                  <a:pt x="2247" y="5"/>
                </a:cubicBezTo>
                <a:cubicBezTo>
                  <a:pt x="2280" y="10"/>
                  <a:pt x="2331" y="26"/>
                  <a:pt x="2358" y="35"/>
                </a:cubicBezTo>
                <a:cubicBezTo>
                  <a:pt x="2385" y="44"/>
                  <a:pt x="2392" y="53"/>
                  <a:pt x="2412" y="60"/>
                </a:cubicBezTo>
                <a:cubicBezTo>
                  <a:pt x="2432" y="67"/>
                  <a:pt x="2463" y="78"/>
                  <a:pt x="2480" y="79"/>
                </a:cubicBezTo>
                <a:cubicBezTo>
                  <a:pt x="2497" y="80"/>
                  <a:pt x="2512" y="60"/>
                  <a:pt x="2516" y="67"/>
                </a:cubicBezTo>
                <a:cubicBezTo>
                  <a:pt x="2520" y="74"/>
                  <a:pt x="2516" y="105"/>
                  <a:pt x="2504" y="123"/>
                </a:cubicBezTo>
                <a:cubicBezTo>
                  <a:pt x="2492" y="141"/>
                  <a:pt x="2464" y="162"/>
                  <a:pt x="2445" y="175"/>
                </a:cubicBezTo>
                <a:cubicBezTo>
                  <a:pt x="2426" y="188"/>
                  <a:pt x="2435" y="174"/>
                  <a:pt x="2389" y="203"/>
                </a:cubicBezTo>
                <a:cubicBezTo>
                  <a:pt x="2343" y="232"/>
                  <a:pt x="2216" y="314"/>
                  <a:pt x="2168" y="347"/>
                </a:cubicBezTo>
                <a:cubicBezTo>
                  <a:pt x="2120" y="380"/>
                  <a:pt x="2123" y="382"/>
                  <a:pt x="2100" y="399"/>
                </a:cubicBezTo>
                <a:cubicBezTo>
                  <a:pt x="2077" y="416"/>
                  <a:pt x="2074" y="418"/>
                  <a:pt x="2028" y="447"/>
                </a:cubicBezTo>
                <a:cubicBezTo>
                  <a:pt x="1982" y="476"/>
                  <a:pt x="1908" y="528"/>
                  <a:pt x="1822" y="572"/>
                </a:cubicBezTo>
                <a:cubicBezTo>
                  <a:pt x="1736" y="616"/>
                  <a:pt x="1642" y="676"/>
                  <a:pt x="1510" y="714"/>
                </a:cubicBezTo>
                <a:cubicBezTo>
                  <a:pt x="1378" y="752"/>
                  <a:pt x="1156" y="790"/>
                  <a:pt x="1028" y="799"/>
                </a:cubicBezTo>
                <a:cubicBezTo>
                  <a:pt x="900" y="808"/>
                  <a:pt x="811" y="788"/>
                  <a:pt x="744" y="770"/>
                </a:cubicBezTo>
                <a:cubicBezTo>
                  <a:pt x="677" y="752"/>
                  <a:pt x="648" y="712"/>
                  <a:pt x="624" y="692"/>
                </a:cubicBezTo>
                <a:cubicBezTo>
                  <a:pt x="600" y="672"/>
                  <a:pt x="615" y="657"/>
                  <a:pt x="600" y="651"/>
                </a:cubicBezTo>
                <a:cubicBezTo>
                  <a:pt x="585" y="645"/>
                  <a:pt x="555" y="655"/>
                  <a:pt x="536" y="659"/>
                </a:cubicBezTo>
                <a:cubicBezTo>
                  <a:pt x="517" y="663"/>
                  <a:pt x="496" y="666"/>
                  <a:pt x="484" y="675"/>
                </a:cubicBezTo>
                <a:cubicBezTo>
                  <a:pt x="472" y="684"/>
                  <a:pt x="460" y="703"/>
                  <a:pt x="461" y="714"/>
                </a:cubicBezTo>
                <a:cubicBezTo>
                  <a:pt x="462" y="725"/>
                  <a:pt x="475" y="733"/>
                  <a:pt x="489" y="742"/>
                </a:cubicBezTo>
                <a:cubicBezTo>
                  <a:pt x="503" y="751"/>
                  <a:pt x="532" y="761"/>
                  <a:pt x="546" y="770"/>
                </a:cubicBezTo>
                <a:cubicBezTo>
                  <a:pt x="560" y="779"/>
                  <a:pt x="579" y="780"/>
                  <a:pt x="574" y="799"/>
                </a:cubicBezTo>
                <a:cubicBezTo>
                  <a:pt x="569" y="818"/>
                  <a:pt x="534" y="861"/>
                  <a:pt x="517" y="884"/>
                </a:cubicBezTo>
                <a:cubicBezTo>
                  <a:pt x="500" y="907"/>
                  <a:pt x="492" y="926"/>
                  <a:pt x="472" y="939"/>
                </a:cubicBezTo>
                <a:cubicBezTo>
                  <a:pt x="452" y="952"/>
                  <a:pt x="435" y="956"/>
                  <a:pt x="400" y="963"/>
                </a:cubicBezTo>
                <a:cubicBezTo>
                  <a:pt x="365" y="970"/>
                  <a:pt x="306" y="968"/>
                  <a:pt x="264" y="983"/>
                </a:cubicBezTo>
                <a:cubicBezTo>
                  <a:pt x="222" y="998"/>
                  <a:pt x="182" y="1017"/>
                  <a:pt x="149" y="1054"/>
                </a:cubicBezTo>
                <a:cubicBezTo>
                  <a:pt x="116" y="1091"/>
                  <a:pt x="83" y="1136"/>
                  <a:pt x="64" y="1207"/>
                </a:cubicBezTo>
                <a:cubicBezTo>
                  <a:pt x="45" y="1278"/>
                  <a:pt x="43" y="1351"/>
                  <a:pt x="36" y="1479"/>
                </a:cubicBezTo>
                <a:cubicBezTo>
                  <a:pt x="29" y="1607"/>
                  <a:pt x="25" y="1923"/>
                  <a:pt x="20" y="1975"/>
                </a:cubicBezTo>
                <a:cubicBezTo>
                  <a:pt x="15" y="2027"/>
                  <a:pt x="10" y="1874"/>
                  <a:pt x="7" y="1791"/>
                </a:cubicBezTo>
                <a:cubicBezTo>
                  <a:pt x="4" y="1708"/>
                  <a:pt x="0" y="1551"/>
                  <a:pt x="0" y="1475"/>
                </a:cubicBezTo>
                <a:cubicBezTo>
                  <a:pt x="0" y="1399"/>
                  <a:pt x="2" y="1379"/>
                  <a:pt x="7" y="1337"/>
                </a:cubicBezTo>
                <a:cubicBezTo>
                  <a:pt x="12" y="1295"/>
                  <a:pt x="19" y="1258"/>
                  <a:pt x="28" y="1220"/>
                </a:cubicBezTo>
                <a:cubicBezTo>
                  <a:pt x="37" y="1182"/>
                  <a:pt x="44" y="1149"/>
                  <a:pt x="64" y="1107"/>
                </a:cubicBezTo>
                <a:cubicBezTo>
                  <a:pt x="84" y="1065"/>
                  <a:pt x="116" y="1006"/>
                  <a:pt x="149" y="969"/>
                </a:cubicBezTo>
                <a:cubicBezTo>
                  <a:pt x="182" y="932"/>
                  <a:pt x="230" y="903"/>
                  <a:pt x="262" y="884"/>
                </a:cubicBezTo>
                <a:cubicBezTo>
                  <a:pt x="294" y="865"/>
                  <a:pt x="322" y="869"/>
                  <a:pt x="340" y="855"/>
                </a:cubicBezTo>
                <a:cubicBezTo>
                  <a:pt x="358" y="841"/>
                  <a:pt x="361" y="822"/>
                  <a:pt x="372" y="799"/>
                </a:cubicBezTo>
                <a:cubicBezTo>
                  <a:pt x="383" y="776"/>
                  <a:pt x="386" y="743"/>
                  <a:pt x="404" y="714"/>
                </a:cubicBezTo>
                <a:cubicBezTo>
                  <a:pt x="422" y="685"/>
                  <a:pt x="461" y="643"/>
                  <a:pt x="480" y="623"/>
                </a:cubicBezTo>
                <a:cubicBezTo>
                  <a:pt x="499" y="603"/>
                  <a:pt x="491" y="608"/>
                  <a:pt x="516" y="595"/>
                </a:cubicBezTo>
                <a:cubicBezTo>
                  <a:pt x="541" y="582"/>
                  <a:pt x="606" y="549"/>
                  <a:pt x="631" y="544"/>
                </a:cubicBezTo>
                <a:cubicBezTo>
                  <a:pt x="656" y="539"/>
                  <a:pt x="612" y="549"/>
                  <a:pt x="664" y="563"/>
                </a:cubicBezTo>
                <a:cubicBezTo>
                  <a:pt x="716" y="577"/>
                  <a:pt x="816" y="623"/>
                  <a:pt x="943" y="629"/>
                </a:cubicBezTo>
                <a:cubicBezTo>
                  <a:pt x="1070" y="635"/>
                  <a:pt x="1267" y="634"/>
                  <a:pt x="1425" y="600"/>
                </a:cubicBezTo>
                <a:cubicBezTo>
                  <a:pt x="1583" y="566"/>
                  <a:pt x="1783" y="474"/>
                  <a:pt x="1892" y="427"/>
                </a:cubicBezTo>
                <a:cubicBezTo>
                  <a:pt x="2001" y="380"/>
                  <a:pt x="2027" y="350"/>
                  <a:pt x="2077" y="318"/>
                </a:cubicBezTo>
                <a:cubicBezTo>
                  <a:pt x="2127" y="286"/>
                  <a:pt x="2148" y="260"/>
                  <a:pt x="2190" y="232"/>
                </a:cubicBezTo>
                <a:cubicBezTo>
                  <a:pt x="2232" y="204"/>
                  <a:pt x="2313" y="166"/>
                  <a:pt x="2332" y="147"/>
                </a:cubicBezTo>
                <a:cubicBezTo>
                  <a:pt x="2351" y="128"/>
                  <a:pt x="2327" y="132"/>
                  <a:pt x="2303" y="118"/>
                </a:cubicBezTo>
                <a:cubicBezTo>
                  <a:pt x="2279" y="104"/>
                  <a:pt x="2213" y="71"/>
                  <a:pt x="2190" y="62"/>
                </a:cubicBezTo>
                <a:cubicBezTo>
                  <a:pt x="2167" y="53"/>
                  <a:pt x="2176" y="57"/>
                  <a:pt x="2162" y="62"/>
                </a:cubicBezTo>
                <a:cubicBezTo>
                  <a:pt x="2148" y="67"/>
                  <a:pt x="2121" y="83"/>
                  <a:pt x="2107" y="92"/>
                </a:cubicBezTo>
                <a:cubicBezTo>
                  <a:pt x="2093" y="101"/>
                  <a:pt x="2082" y="118"/>
                  <a:pt x="2077" y="118"/>
                </a:cubicBezTo>
                <a:cubicBezTo>
                  <a:pt x="2072" y="118"/>
                  <a:pt x="2072" y="99"/>
                  <a:pt x="2077" y="90"/>
                </a:cubicBezTo>
                <a:close/>
              </a:path>
            </a:pathLst>
          </a:custGeom>
          <a:solidFill>
            <a:srgbClr val="002060"/>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13" name="Freeform 12"/>
          <p:cNvSpPr>
            <a:spLocks/>
          </p:cNvSpPr>
          <p:nvPr/>
        </p:nvSpPr>
        <p:spPr bwMode="ltGray">
          <a:xfrm>
            <a:off x="2143108" y="2857496"/>
            <a:ext cx="398859" cy="323850"/>
          </a:xfrm>
          <a:custGeom>
            <a:avLst/>
            <a:gdLst>
              <a:gd name="T0" fmla="*/ 2147483647 w 335"/>
              <a:gd name="T1" fmla="*/ 2147483647 h 204"/>
              <a:gd name="T2" fmla="*/ 2147483647 w 335"/>
              <a:gd name="T3" fmla="*/ 2147483647 h 204"/>
              <a:gd name="T4" fmla="*/ 2147483647 w 335"/>
              <a:gd name="T5" fmla="*/ 2147483647 h 204"/>
              <a:gd name="T6" fmla="*/ 2147483647 w 335"/>
              <a:gd name="T7" fmla="*/ 2147483647 h 204"/>
              <a:gd name="T8" fmla="*/ 2147483647 w 335"/>
              <a:gd name="T9" fmla="*/ 2147483647 h 204"/>
              <a:gd name="T10" fmla="*/ 2147483647 w 335"/>
              <a:gd name="T11" fmla="*/ 2147483647 h 204"/>
              <a:gd name="T12" fmla="*/ 2147483647 w 335"/>
              <a:gd name="T13" fmla="*/ 2147483647 h 204"/>
              <a:gd name="T14" fmla="*/ 2147483647 w 335"/>
              <a:gd name="T15" fmla="*/ 2147483647 h 204"/>
              <a:gd name="T16" fmla="*/ 2147483647 w 335"/>
              <a:gd name="T17" fmla="*/ 2147483647 h 204"/>
              <a:gd name="T18" fmla="*/ 2147483647 w 335"/>
              <a:gd name="T19" fmla="*/ 2147483647 h 204"/>
              <a:gd name="T20" fmla="*/ 2147483647 w 335"/>
              <a:gd name="T21" fmla="*/ 2147483647 h 204"/>
              <a:gd name="T22" fmla="*/ 2147483647 w 335"/>
              <a:gd name="T23" fmla="*/ 2147483647 h 204"/>
              <a:gd name="T24" fmla="*/ 2147483647 w 335"/>
              <a:gd name="T25" fmla="*/ 2147483647 h 2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5"/>
              <a:gd name="T40" fmla="*/ 0 h 204"/>
              <a:gd name="T41" fmla="*/ 335 w 335"/>
              <a:gd name="T42" fmla="*/ 204 h 20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5" h="204">
                <a:moveTo>
                  <a:pt x="9" y="175"/>
                </a:moveTo>
                <a:cubicBezTo>
                  <a:pt x="28" y="189"/>
                  <a:pt x="50" y="202"/>
                  <a:pt x="66" y="203"/>
                </a:cubicBezTo>
                <a:cubicBezTo>
                  <a:pt x="82" y="204"/>
                  <a:pt x="91" y="188"/>
                  <a:pt x="103" y="179"/>
                </a:cubicBezTo>
                <a:cubicBezTo>
                  <a:pt x="115" y="170"/>
                  <a:pt x="128" y="154"/>
                  <a:pt x="139" y="147"/>
                </a:cubicBezTo>
                <a:cubicBezTo>
                  <a:pt x="150" y="140"/>
                  <a:pt x="155" y="134"/>
                  <a:pt x="171" y="139"/>
                </a:cubicBezTo>
                <a:cubicBezTo>
                  <a:pt x="187" y="144"/>
                  <a:pt x="211" y="188"/>
                  <a:pt x="236" y="175"/>
                </a:cubicBezTo>
                <a:cubicBezTo>
                  <a:pt x="261" y="162"/>
                  <a:pt x="307" y="85"/>
                  <a:pt x="321" y="61"/>
                </a:cubicBezTo>
                <a:cubicBezTo>
                  <a:pt x="335" y="37"/>
                  <a:pt x="335" y="42"/>
                  <a:pt x="321" y="33"/>
                </a:cubicBezTo>
                <a:cubicBezTo>
                  <a:pt x="307" y="24"/>
                  <a:pt x="260" y="0"/>
                  <a:pt x="236" y="5"/>
                </a:cubicBezTo>
                <a:cubicBezTo>
                  <a:pt x="212" y="10"/>
                  <a:pt x="203" y="56"/>
                  <a:pt x="179" y="61"/>
                </a:cubicBezTo>
                <a:cubicBezTo>
                  <a:pt x="155" y="66"/>
                  <a:pt x="122" y="19"/>
                  <a:pt x="94" y="33"/>
                </a:cubicBezTo>
                <a:cubicBezTo>
                  <a:pt x="66" y="47"/>
                  <a:pt x="18" y="118"/>
                  <a:pt x="9" y="146"/>
                </a:cubicBezTo>
                <a:cubicBezTo>
                  <a:pt x="0" y="174"/>
                  <a:pt x="19" y="188"/>
                  <a:pt x="38" y="203"/>
                </a:cubicBezTo>
              </a:path>
            </a:pathLst>
          </a:custGeom>
          <a:solidFill>
            <a:srgbClr val="002060"/>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14" name="Freeform 13"/>
          <p:cNvSpPr>
            <a:spLocks/>
          </p:cNvSpPr>
          <p:nvPr/>
        </p:nvSpPr>
        <p:spPr bwMode="ltGray">
          <a:xfrm>
            <a:off x="2714612" y="928670"/>
            <a:ext cx="1033463" cy="1974850"/>
          </a:xfrm>
          <a:custGeom>
            <a:avLst/>
            <a:gdLst>
              <a:gd name="T0" fmla="*/ 2147483647 w 868"/>
              <a:gd name="T1" fmla="*/ 2147483647 h 1244"/>
              <a:gd name="T2" fmla="*/ 2147483647 w 868"/>
              <a:gd name="T3" fmla="*/ 2147483647 h 1244"/>
              <a:gd name="T4" fmla="*/ 2147483647 w 868"/>
              <a:gd name="T5" fmla="*/ 2147483647 h 1244"/>
              <a:gd name="T6" fmla="*/ 2147483647 w 868"/>
              <a:gd name="T7" fmla="*/ 2147483647 h 1244"/>
              <a:gd name="T8" fmla="*/ 2147483647 w 868"/>
              <a:gd name="T9" fmla="*/ 2147483647 h 1244"/>
              <a:gd name="T10" fmla="*/ 2147483647 w 868"/>
              <a:gd name="T11" fmla="*/ 2147483647 h 1244"/>
              <a:gd name="T12" fmla="*/ 2147483647 w 868"/>
              <a:gd name="T13" fmla="*/ 2147483647 h 1244"/>
              <a:gd name="T14" fmla="*/ 2147483647 w 868"/>
              <a:gd name="T15" fmla="*/ 2147483647 h 1244"/>
              <a:gd name="T16" fmla="*/ 2147483647 w 868"/>
              <a:gd name="T17" fmla="*/ 2147483647 h 1244"/>
              <a:gd name="T18" fmla="*/ 2147483647 w 868"/>
              <a:gd name="T19" fmla="*/ 2147483647 h 1244"/>
              <a:gd name="T20" fmla="*/ 2147483647 w 868"/>
              <a:gd name="T21" fmla="*/ 2147483647 h 1244"/>
              <a:gd name="T22" fmla="*/ 2147483647 w 868"/>
              <a:gd name="T23" fmla="*/ 2147483647 h 1244"/>
              <a:gd name="T24" fmla="*/ 2147483647 w 868"/>
              <a:gd name="T25" fmla="*/ 2147483647 h 1244"/>
              <a:gd name="T26" fmla="*/ 2147483647 w 868"/>
              <a:gd name="T27" fmla="*/ 2147483647 h 1244"/>
              <a:gd name="T28" fmla="*/ 2147483647 w 868"/>
              <a:gd name="T29" fmla="*/ 2147483647 h 1244"/>
              <a:gd name="T30" fmla="*/ 2147483647 w 868"/>
              <a:gd name="T31" fmla="*/ 2147483647 h 1244"/>
              <a:gd name="T32" fmla="*/ 2147483647 w 868"/>
              <a:gd name="T33" fmla="*/ 2147483647 h 1244"/>
              <a:gd name="T34" fmla="*/ 2147483647 w 868"/>
              <a:gd name="T35" fmla="*/ 2147483647 h 1244"/>
              <a:gd name="T36" fmla="*/ 2147483647 w 868"/>
              <a:gd name="T37" fmla="*/ 2147483647 h 1244"/>
              <a:gd name="T38" fmla="*/ 2147483647 w 868"/>
              <a:gd name="T39" fmla="*/ 2147483647 h 1244"/>
              <a:gd name="T40" fmla="*/ 2147483647 w 868"/>
              <a:gd name="T41" fmla="*/ 2147483647 h 1244"/>
              <a:gd name="T42" fmla="*/ 2147483647 w 868"/>
              <a:gd name="T43" fmla="*/ 2147483647 h 1244"/>
              <a:gd name="T44" fmla="*/ 2147483647 w 868"/>
              <a:gd name="T45" fmla="*/ 2147483647 h 1244"/>
              <a:gd name="T46" fmla="*/ 2147483647 w 868"/>
              <a:gd name="T47" fmla="*/ 2147483647 h 1244"/>
              <a:gd name="T48" fmla="*/ 2147483647 w 868"/>
              <a:gd name="T49" fmla="*/ 2147483647 h 1244"/>
              <a:gd name="T50" fmla="*/ 2147483647 w 868"/>
              <a:gd name="T51" fmla="*/ 2147483647 h 1244"/>
              <a:gd name="T52" fmla="*/ 2147483647 w 868"/>
              <a:gd name="T53" fmla="*/ 2147483647 h 1244"/>
              <a:gd name="T54" fmla="*/ 2147483647 w 868"/>
              <a:gd name="T55" fmla="*/ 2147483647 h 1244"/>
              <a:gd name="T56" fmla="*/ 2147483647 w 868"/>
              <a:gd name="T57" fmla="*/ 2147483647 h 1244"/>
              <a:gd name="T58" fmla="*/ 2147483647 w 868"/>
              <a:gd name="T59" fmla="*/ 2147483647 h 1244"/>
              <a:gd name="T60" fmla="*/ 2147483647 w 868"/>
              <a:gd name="T61" fmla="*/ 2147483647 h 1244"/>
              <a:gd name="T62" fmla="*/ 2147483647 w 868"/>
              <a:gd name="T63" fmla="*/ 2147483647 h 1244"/>
              <a:gd name="T64" fmla="*/ 2147483647 w 868"/>
              <a:gd name="T65" fmla="*/ 2147483647 h 1244"/>
              <a:gd name="T66" fmla="*/ 2147483647 w 868"/>
              <a:gd name="T67" fmla="*/ 2147483647 h 1244"/>
              <a:gd name="T68" fmla="*/ 2147483647 w 868"/>
              <a:gd name="T69" fmla="*/ 2147483647 h 1244"/>
              <a:gd name="T70" fmla="*/ 2147483647 w 868"/>
              <a:gd name="T71" fmla="*/ 2147483647 h 1244"/>
              <a:gd name="T72" fmla="*/ 2147483647 w 868"/>
              <a:gd name="T73" fmla="*/ 2147483647 h 1244"/>
              <a:gd name="T74" fmla="*/ 2147483647 w 868"/>
              <a:gd name="T75" fmla="*/ 2147483647 h 1244"/>
              <a:gd name="T76" fmla="*/ 2147483647 w 868"/>
              <a:gd name="T77" fmla="*/ 2147483647 h 1244"/>
              <a:gd name="T78" fmla="*/ 2147483647 w 868"/>
              <a:gd name="T79" fmla="*/ 2147483647 h 1244"/>
              <a:gd name="T80" fmla="*/ 2147483647 w 868"/>
              <a:gd name="T81" fmla="*/ 2147483647 h 1244"/>
              <a:gd name="T82" fmla="*/ 2147483647 w 868"/>
              <a:gd name="T83" fmla="*/ 2147483647 h 1244"/>
              <a:gd name="T84" fmla="*/ 2147483647 w 868"/>
              <a:gd name="T85" fmla="*/ 2147483647 h 1244"/>
              <a:gd name="T86" fmla="*/ 2147483647 w 868"/>
              <a:gd name="T87" fmla="*/ 2147483647 h 1244"/>
              <a:gd name="T88" fmla="*/ 2147483647 w 868"/>
              <a:gd name="T89" fmla="*/ 2147483647 h 1244"/>
              <a:gd name="T90" fmla="*/ 2147483647 w 868"/>
              <a:gd name="T91" fmla="*/ 2147483647 h 1244"/>
              <a:gd name="T92" fmla="*/ 2147483647 w 868"/>
              <a:gd name="T93" fmla="*/ 2147483647 h 1244"/>
              <a:gd name="T94" fmla="*/ 2147483647 w 868"/>
              <a:gd name="T95" fmla="*/ 2147483647 h 1244"/>
              <a:gd name="T96" fmla="*/ 2147483647 w 868"/>
              <a:gd name="T97" fmla="*/ 2147483647 h 1244"/>
              <a:gd name="T98" fmla="*/ 2147483647 w 868"/>
              <a:gd name="T99" fmla="*/ 2147483647 h 1244"/>
              <a:gd name="T100" fmla="*/ 2147483647 w 868"/>
              <a:gd name="T101" fmla="*/ 2147483647 h 1244"/>
              <a:gd name="T102" fmla="*/ 2147483647 w 868"/>
              <a:gd name="T103" fmla="*/ 2147483647 h 1244"/>
              <a:gd name="T104" fmla="*/ 2147483647 w 868"/>
              <a:gd name="T105" fmla="*/ 2147483647 h 1244"/>
              <a:gd name="T106" fmla="*/ 2147483647 w 868"/>
              <a:gd name="T107" fmla="*/ 2147483647 h 1244"/>
              <a:gd name="T108" fmla="*/ 2147483647 w 868"/>
              <a:gd name="T109" fmla="*/ 2147483647 h 1244"/>
              <a:gd name="T110" fmla="*/ 2147483647 w 868"/>
              <a:gd name="T111" fmla="*/ 2147483647 h 1244"/>
              <a:gd name="T112" fmla="*/ 2147483647 w 868"/>
              <a:gd name="T113" fmla="*/ 2147483647 h 1244"/>
              <a:gd name="T114" fmla="*/ 2147483647 w 868"/>
              <a:gd name="T115" fmla="*/ 2147483647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solidFill>
            <a:srgbClr val="002060"/>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15" name="Freeform 14"/>
          <p:cNvSpPr>
            <a:spLocks/>
          </p:cNvSpPr>
          <p:nvPr/>
        </p:nvSpPr>
        <p:spPr bwMode="ltGray">
          <a:xfrm>
            <a:off x="3327797" y="1403350"/>
            <a:ext cx="136922" cy="228600"/>
          </a:xfrm>
          <a:custGeom>
            <a:avLst/>
            <a:gdLst>
              <a:gd name="T0" fmla="*/ 2147483647 w 115"/>
              <a:gd name="T1" fmla="*/ 2147483647 h 144"/>
              <a:gd name="T2" fmla="*/ 2147483647 w 115"/>
              <a:gd name="T3" fmla="*/ 2147483647 h 144"/>
              <a:gd name="T4" fmla="*/ 2147483647 w 115"/>
              <a:gd name="T5" fmla="*/ 2147483647 h 144"/>
              <a:gd name="T6" fmla="*/ 2147483647 w 115"/>
              <a:gd name="T7" fmla="*/ 2147483647 h 144"/>
              <a:gd name="T8" fmla="*/ 2147483647 w 115"/>
              <a:gd name="T9" fmla="*/ 2147483647 h 144"/>
              <a:gd name="T10" fmla="*/ 2147483647 w 115"/>
              <a:gd name="T11" fmla="*/ 2147483647 h 144"/>
              <a:gd name="T12" fmla="*/ 2147483647 w 115"/>
              <a:gd name="T13" fmla="*/ 2147483647 h 144"/>
              <a:gd name="T14" fmla="*/ 2147483647 w 115"/>
              <a:gd name="T15" fmla="*/ 2147483647 h 144"/>
              <a:gd name="T16" fmla="*/ 2147483647 w 115"/>
              <a:gd name="T17" fmla="*/ 2147483647 h 144"/>
              <a:gd name="T18" fmla="*/ 2147483647 w 115"/>
              <a:gd name="T19" fmla="*/ 2147483647 h 144"/>
              <a:gd name="T20" fmla="*/ 2147483647 w 115"/>
              <a:gd name="T21" fmla="*/ 2147483647 h 144"/>
              <a:gd name="T22" fmla="*/ 2147483647 w 115"/>
              <a:gd name="T23" fmla="*/ 2147483647 h 144"/>
              <a:gd name="T24" fmla="*/ 2147483647 w 115"/>
              <a:gd name="T25" fmla="*/ 2147483647 h 144"/>
              <a:gd name="T26" fmla="*/ 2147483647 w 115"/>
              <a:gd name="T27" fmla="*/ 2147483647 h 144"/>
              <a:gd name="T28" fmla="*/ 2147483647 w 115"/>
              <a:gd name="T29" fmla="*/ 2147483647 h 144"/>
              <a:gd name="T30" fmla="*/ 2147483647 w 115"/>
              <a:gd name="T31" fmla="*/ 2147483647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solidFill>
            <a:srgbClr val="002060"/>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16" name="Freeform 15"/>
          <p:cNvSpPr>
            <a:spLocks/>
          </p:cNvSpPr>
          <p:nvPr/>
        </p:nvSpPr>
        <p:spPr bwMode="ltGray">
          <a:xfrm>
            <a:off x="4857752" y="1214422"/>
            <a:ext cx="136922" cy="228600"/>
          </a:xfrm>
          <a:custGeom>
            <a:avLst/>
            <a:gdLst>
              <a:gd name="T0" fmla="*/ 2147483647 w 115"/>
              <a:gd name="T1" fmla="*/ 2147483647 h 144"/>
              <a:gd name="T2" fmla="*/ 2147483647 w 115"/>
              <a:gd name="T3" fmla="*/ 2147483647 h 144"/>
              <a:gd name="T4" fmla="*/ 2147483647 w 115"/>
              <a:gd name="T5" fmla="*/ 2147483647 h 144"/>
              <a:gd name="T6" fmla="*/ 2147483647 w 115"/>
              <a:gd name="T7" fmla="*/ 2147483647 h 144"/>
              <a:gd name="T8" fmla="*/ 2147483647 w 115"/>
              <a:gd name="T9" fmla="*/ 2147483647 h 144"/>
              <a:gd name="T10" fmla="*/ 2147483647 w 115"/>
              <a:gd name="T11" fmla="*/ 2147483647 h 144"/>
              <a:gd name="T12" fmla="*/ 2147483647 w 115"/>
              <a:gd name="T13" fmla="*/ 2147483647 h 144"/>
              <a:gd name="T14" fmla="*/ 2147483647 w 115"/>
              <a:gd name="T15" fmla="*/ 2147483647 h 144"/>
              <a:gd name="T16" fmla="*/ 2147483647 w 115"/>
              <a:gd name="T17" fmla="*/ 2147483647 h 144"/>
              <a:gd name="T18" fmla="*/ 2147483647 w 115"/>
              <a:gd name="T19" fmla="*/ 2147483647 h 144"/>
              <a:gd name="T20" fmla="*/ 2147483647 w 115"/>
              <a:gd name="T21" fmla="*/ 2147483647 h 144"/>
              <a:gd name="T22" fmla="*/ 2147483647 w 115"/>
              <a:gd name="T23" fmla="*/ 2147483647 h 144"/>
              <a:gd name="T24" fmla="*/ 2147483647 w 115"/>
              <a:gd name="T25" fmla="*/ 2147483647 h 144"/>
              <a:gd name="T26" fmla="*/ 2147483647 w 115"/>
              <a:gd name="T27" fmla="*/ 2147483647 h 144"/>
              <a:gd name="T28" fmla="*/ 2147483647 w 115"/>
              <a:gd name="T29" fmla="*/ 2147483647 h 144"/>
              <a:gd name="T30" fmla="*/ 2147483647 w 115"/>
              <a:gd name="T31" fmla="*/ 2147483647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solidFill>
            <a:srgbClr val="002060"/>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grpSp>
        <p:nvGrpSpPr>
          <p:cNvPr id="2" name="Group 17"/>
          <p:cNvGrpSpPr>
            <a:grpSpLocks/>
          </p:cNvGrpSpPr>
          <p:nvPr/>
        </p:nvGrpSpPr>
        <p:grpSpPr bwMode="auto">
          <a:xfrm>
            <a:off x="3929058" y="3571876"/>
            <a:ext cx="798910" cy="887412"/>
            <a:chOff x="493" y="1555"/>
            <a:chExt cx="525" cy="480"/>
          </a:xfrm>
          <a:solidFill>
            <a:srgbClr val="0070C0"/>
          </a:solidFill>
        </p:grpSpPr>
        <p:sp>
          <p:nvSpPr>
            <p:cNvPr id="19" name="Freeform 1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20" name="Freeform 1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21" name="Freeform 2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22" name="Freeform 2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grpSp>
      <p:grpSp>
        <p:nvGrpSpPr>
          <p:cNvPr id="3" name="Group 22"/>
          <p:cNvGrpSpPr>
            <a:grpSpLocks/>
          </p:cNvGrpSpPr>
          <p:nvPr/>
        </p:nvGrpSpPr>
        <p:grpSpPr bwMode="auto">
          <a:xfrm>
            <a:off x="391716" y="2573338"/>
            <a:ext cx="798909" cy="887412"/>
            <a:chOff x="493" y="1555"/>
            <a:chExt cx="525" cy="480"/>
          </a:xfrm>
          <a:solidFill>
            <a:srgbClr val="0070C0"/>
          </a:solidFill>
        </p:grpSpPr>
        <p:sp>
          <p:nvSpPr>
            <p:cNvPr id="24" name="Freeform 23"/>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25" name="Freeform 24"/>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26" name="Freeform 25"/>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27" name="Freeform 26"/>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grpSp>
      <p:grpSp>
        <p:nvGrpSpPr>
          <p:cNvPr id="17" name="Group 27"/>
          <p:cNvGrpSpPr>
            <a:grpSpLocks/>
          </p:cNvGrpSpPr>
          <p:nvPr/>
        </p:nvGrpSpPr>
        <p:grpSpPr bwMode="auto">
          <a:xfrm>
            <a:off x="5786446" y="714356"/>
            <a:ext cx="798910" cy="887413"/>
            <a:chOff x="493" y="1555"/>
            <a:chExt cx="525" cy="480"/>
          </a:xfrm>
          <a:solidFill>
            <a:srgbClr val="002060"/>
          </a:solidFill>
        </p:grpSpPr>
        <p:sp>
          <p:nvSpPr>
            <p:cNvPr id="29" name="Freeform 2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30" name="Freeform 2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31" name="Freeform 3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32" name="Freeform 3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grpSp>
      <p:grpSp>
        <p:nvGrpSpPr>
          <p:cNvPr id="18" name="Group 27"/>
          <p:cNvGrpSpPr>
            <a:grpSpLocks/>
          </p:cNvGrpSpPr>
          <p:nvPr/>
        </p:nvGrpSpPr>
        <p:grpSpPr bwMode="auto">
          <a:xfrm>
            <a:off x="7429520" y="5715016"/>
            <a:ext cx="798910" cy="887413"/>
            <a:chOff x="493" y="1555"/>
            <a:chExt cx="525" cy="480"/>
          </a:xfrm>
          <a:solidFill>
            <a:srgbClr val="002060"/>
          </a:solidFill>
        </p:grpSpPr>
        <p:sp>
          <p:nvSpPr>
            <p:cNvPr id="34" name="Freeform 33"/>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35" name="Freeform 34"/>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36" name="Freeform 35"/>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37" name="Freeform 36"/>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grpSp>
      <p:grpSp>
        <p:nvGrpSpPr>
          <p:cNvPr id="23" name="Group 27"/>
          <p:cNvGrpSpPr>
            <a:grpSpLocks/>
          </p:cNvGrpSpPr>
          <p:nvPr/>
        </p:nvGrpSpPr>
        <p:grpSpPr bwMode="auto">
          <a:xfrm>
            <a:off x="714348" y="5572140"/>
            <a:ext cx="714380" cy="815975"/>
            <a:chOff x="493" y="1555"/>
            <a:chExt cx="525" cy="480"/>
          </a:xfrm>
          <a:solidFill>
            <a:srgbClr val="002060"/>
          </a:solidFill>
        </p:grpSpPr>
        <p:sp>
          <p:nvSpPr>
            <p:cNvPr id="39" name="Freeform 3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40" name="Freeform 3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41" name="Freeform 4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42" name="Freeform 4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grpSp>
      <p:grpSp>
        <p:nvGrpSpPr>
          <p:cNvPr id="28" name="Group 27"/>
          <p:cNvGrpSpPr>
            <a:grpSpLocks/>
          </p:cNvGrpSpPr>
          <p:nvPr/>
        </p:nvGrpSpPr>
        <p:grpSpPr bwMode="auto">
          <a:xfrm>
            <a:off x="3214678" y="5643578"/>
            <a:ext cx="727472" cy="815975"/>
            <a:chOff x="493" y="1555"/>
            <a:chExt cx="525" cy="480"/>
          </a:xfrm>
          <a:solidFill>
            <a:srgbClr val="002060"/>
          </a:solidFill>
        </p:grpSpPr>
        <p:sp>
          <p:nvSpPr>
            <p:cNvPr id="44" name="Freeform 43"/>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45" name="Freeform 44"/>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46" name="Freeform 45"/>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47" name="Freeform 46"/>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grpSp>
      <p:grpSp>
        <p:nvGrpSpPr>
          <p:cNvPr id="33" name="Group 27"/>
          <p:cNvGrpSpPr>
            <a:grpSpLocks/>
          </p:cNvGrpSpPr>
          <p:nvPr/>
        </p:nvGrpSpPr>
        <p:grpSpPr bwMode="auto">
          <a:xfrm>
            <a:off x="4572000" y="5857892"/>
            <a:ext cx="798910" cy="744537"/>
            <a:chOff x="493" y="1555"/>
            <a:chExt cx="525" cy="480"/>
          </a:xfrm>
          <a:solidFill>
            <a:srgbClr val="002060"/>
          </a:solidFill>
        </p:grpSpPr>
        <p:sp>
          <p:nvSpPr>
            <p:cNvPr id="49" name="Freeform 4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50" name="Freeform 4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51" name="Freeform 5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52" name="Freeform 5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grpSp>
      <p:grpSp>
        <p:nvGrpSpPr>
          <p:cNvPr id="38" name="Group 27"/>
          <p:cNvGrpSpPr>
            <a:grpSpLocks/>
          </p:cNvGrpSpPr>
          <p:nvPr/>
        </p:nvGrpSpPr>
        <p:grpSpPr bwMode="auto">
          <a:xfrm>
            <a:off x="5929322" y="5643578"/>
            <a:ext cx="798910" cy="887413"/>
            <a:chOff x="493" y="1555"/>
            <a:chExt cx="525" cy="480"/>
          </a:xfrm>
          <a:solidFill>
            <a:srgbClr val="002060"/>
          </a:solidFill>
        </p:grpSpPr>
        <p:sp>
          <p:nvSpPr>
            <p:cNvPr id="54" name="Freeform 53"/>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55" name="Freeform 54"/>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56" name="Freeform 55"/>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57" name="Freeform 56"/>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grpFill/>
            <a:ln>
              <a:noFill/>
            </a:ln>
            <a:extLst>
              <a:ext uri="{91240B29-F687-4F45-9708-019B960494DF}">
                <a14:hiddenLine xmlns="" xmlns:a14="http://schemas.microsoft.com/office/drawing/2010/main" w="9525">
                  <a:solidFill>
                    <a:srgbClr val="000000"/>
                  </a:solidFill>
                  <a:round/>
                  <a:headEnd type="none" w="sm" len="sm"/>
                  <a:tailEnd type="none" w="sm" len="sm"/>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grpSp>
    </p:spTree>
    <p:extLst>
      <p:ext uri="{BB962C8B-B14F-4D97-AF65-F5344CB8AC3E}">
        <p14:creationId xmlns="" xmlns:p14="http://schemas.microsoft.com/office/powerpoint/2010/main" val="286253206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1000"/>
                                        <p:tgtEl>
                                          <p:spTgt spid="4"/>
                                        </p:tgtEl>
                                      </p:cBhvr>
                                    </p:animEffect>
                                  </p:childTnLst>
                                </p:cTn>
                              </p:par>
                              <p:par>
                                <p:cTn id="8" presetID="0" presetClass="path" presetSubtype="0" accel="50000" decel="50000" fill="remove" nodeType="withEffect">
                                  <p:stCondLst>
                                    <p:cond delay="0"/>
                                  </p:stCondLst>
                                  <p:iterate type="lt">
                                    <p:tmPct val="0"/>
                                  </p:iterate>
                                  <p:childTnLst>
                                    <p:animMotion origin="layout" path="M 0.1599 -0.07615 C 0.15538 -0.03449 0.15087 0.00718 0.12101 0.04236 C 0.09115 0.07755 0.03281 0.11991 -0.01927 0.13496 C -0.07135 0.15 -0.15625 0.12107 -0.19149 0.13311 C -0.22674 0.14514 -0.22292 0.17176 -0.23038 0.20718 C -0.23785 0.24236 -0.23472 0.31459 -0.23594 0.34422 C -0.23715 0.37385 -0.23715 0.37963 -0.23733 0.38496 " pathEditMode="relative" ptsTypes="aaaaaaA">
                                      <p:cBhvr>
                                        <p:cTn id="9" dur="1000" fill="hold"/>
                                        <p:tgtEl>
                                          <p:spTgt spid="17"/>
                                        </p:tgtEl>
                                        <p:attrNameLst>
                                          <p:attrName>ppt_x</p:attrName>
                                          <p:attrName>ppt_y</p:attrName>
                                        </p:attrNameLst>
                                      </p:cBhvr>
                                    </p:animMotion>
                                  </p:childTnLst>
                                </p:cTn>
                              </p:par>
                            </p:childTnLst>
                          </p:cTn>
                        </p:par>
                        <p:par>
                          <p:cTn id="10" fill="hold">
                            <p:stCondLst>
                              <p:cond delay="1000"/>
                            </p:stCondLst>
                            <p:childTnLst>
                              <p:par>
                                <p:cTn id="11" presetID="18" presetClass="entr" presetSubtype="12"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strips(downLeft)">
                                      <p:cBhvr>
                                        <p:cTn id="13" dur="500"/>
                                        <p:tgtEl>
                                          <p:spTgt spid="5"/>
                                        </p:tgtEl>
                                      </p:cBhvr>
                                    </p:animEffect>
                                  </p:childTnLst>
                                </p:cTn>
                              </p:par>
                              <p:par>
                                <p:cTn id="14" presetID="42" presetClass="path" presetSubtype="0" accel="50000" decel="50000" fill="remove" nodeType="withEffect">
                                  <p:stCondLst>
                                    <p:cond delay="0"/>
                                  </p:stCondLst>
                                  <p:iterate type="lt">
                                    <p:tmPct val="0"/>
                                  </p:iterate>
                                  <p:childTnLst>
                                    <p:animMotion origin="layout" path="M 0.08455 0.11922 L 0.08455 0.15857 " pathEditMode="relative" rAng="0" ptsTypes="AA">
                                      <p:cBhvr>
                                        <p:cTn id="15" dur="500" fill="hold"/>
                                        <p:tgtEl>
                                          <p:spTgt spid="17"/>
                                        </p:tgtEl>
                                        <p:attrNameLst>
                                          <p:attrName>ppt_x</p:attrName>
                                          <p:attrName>ppt_y</p:attrName>
                                        </p:attrNameLst>
                                      </p:cBhvr>
                                      <p:rCtr x="0" y="1968"/>
                                    </p:animMotion>
                                  </p:childTnLst>
                                </p:cTn>
                              </p:par>
                            </p:childTnLst>
                          </p:cTn>
                        </p:par>
                        <p:par>
                          <p:cTn id="16" fill="hold">
                            <p:stCondLst>
                              <p:cond delay="1500"/>
                            </p:stCondLst>
                            <p:childTnLst>
                              <p:par>
                                <p:cTn id="17" presetID="18" presetClass="entr" presetSubtype="12"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strips(downLeft)">
                                      <p:cBhvr>
                                        <p:cTn id="19" dur="1000"/>
                                        <p:tgtEl>
                                          <p:spTgt spid="6"/>
                                        </p:tgtEl>
                                      </p:cBhvr>
                                    </p:animEffect>
                                  </p:childTnLst>
                                </p:cTn>
                              </p:par>
                              <p:par>
                                <p:cTn id="20" presetID="0" presetClass="path" presetSubtype="0" accel="50000" decel="50000" fill="remove" nodeType="withEffect">
                                  <p:stCondLst>
                                    <p:cond delay="0"/>
                                  </p:stCondLst>
                                  <p:iterate type="lt">
                                    <p:tmPct val="0"/>
                                  </p:iterate>
                                  <p:childTnLst>
                                    <p:animMotion origin="layout" path="M -0.06233 -0.14097 C -0.06406 -0.08564 -0.06563 -0.03009 -0.07205 -0.00023 C -0.07847 0.02963 -0.08177 0.02639 -0.10122 0.03866 C -0.12066 0.05093 -0.16042 0.04861 -0.18872 0.07385 C -0.21701 0.09908 -0.2408 0.16389 -0.27066 0.19051 C -0.30052 0.21713 -0.34688 0.23102 -0.36788 0.23311 C -0.38889 0.23519 -0.39167 0.21621 -0.39705 0.20348 C -0.40243 0.19074 -0.39931 0.16482 -0.39983 0.15718 " pathEditMode="fixed" ptsTypes="aaaaaaaA">
                                      <p:cBhvr>
                                        <p:cTn id="21" dur="1000" fill="hold"/>
                                        <p:tgtEl>
                                          <p:spTgt spid="17"/>
                                        </p:tgtEl>
                                        <p:attrNameLst>
                                          <p:attrName>ppt_x</p:attrName>
                                          <p:attrName>ppt_y</p:attrName>
                                        </p:attrNameLst>
                                      </p:cBhvr>
                                    </p:animMotion>
                                  </p:childTnLst>
                                </p:cTn>
                              </p:par>
                            </p:childTnLst>
                          </p:cTn>
                        </p:par>
                        <p:par>
                          <p:cTn id="22" fill="hold">
                            <p:stCondLst>
                              <p:cond delay="2500"/>
                            </p:stCondLst>
                            <p:childTnLst>
                              <p:par>
                                <p:cTn id="23" presetID="18" presetClass="entr" presetSubtype="12"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strips(downLeft)">
                                      <p:cBhvr>
                                        <p:cTn id="25" dur="500"/>
                                        <p:tgtEl>
                                          <p:spTgt spid="8"/>
                                        </p:tgtEl>
                                      </p:cBhvr>
                                    </p:animEffect>
                                  </p:childTnLst>
                                </p:cTn>
                              </p:par>
                              <p:par>
                                <p:cTn id="26" presetID="0" presetClass="path" presetSubtype="0" accel="50000" decel="50000" fill="remove" nodeType="withEffect">
                                  <p:stCondLst>
                                    <p:cond delay="0"/>
                                  </p:stCondLst>
                                  <p:iterate type="lt">
                                    <p:tmPct val="0"/>
                                  </p:iterate>
                                  <p:childTnLst>
                                    <p:animMotion origin="layout" path="M -0.11927 -0.05949 C -0.12622 -0.05301 -0.13299 -0.04652 -0.13455 -0.04467 " pathEditMode="relative" ptsTypes="aA">
                                      <p:cBhvr>
                                        <p:cTn id="27" dur="500" fill="hold"/>
                                        <p:tgtEl>
                                          <p:spTgt spid="17"/>
                                        </p:tgtEl>
                                        <p:attrNameLst>
                                          <p:attrName>ppt_x</p:attrName>
                                          <p:attrName>ppt_y</p:attrName>
                                        </p:attrNameLst>
                                      </p:cBhvr>
                                    </p:animMotion>
                                  </p:childTnLst>
                                </p:cTn>
                              </p:par>
                            </p:childTnLst>
                          </p:cTn>
                        </p:par>
                        <p:par>
                          <p:cTn id="28" fill="hold">
                            <p:stCondLst>
                              <p:cond delay="3000"/>
                            </p:stCondLst>
                            <p:childTnLst>
                              <p:par>
                                <p:cTn id="29" presetID="18" presetClass="entr" presetSubtype="12"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strips(downLeft)">
                                      <p:cBhvr>
                                        <p:cTn id="31" dur="500"/>
                                        <p:tgtEl>
                                          <p:spTgt spid="7"/>
                                        </p:tgtEl>
                                      </p:cBhvr>
                                    </p:animEffect>
                                  </p:childTnLst>
                                </p:cTn>
                              </p:par>
                              <p:par>
                                <p:cTn id="32" presetID="42" presetClass="path" presetSubtype="0" accel="50000" decel="50000" fill="remove" nodeType="withEffect">
                                  <p:stCondLst>
                                    <p:cond delay="0"/>
                                  </p:stCondLst>
                                  <p:iterate type="lt">
                                    <p:tmPct val="0"/>
                                  </p:iterate>
                                  <p:childTnLst>
                                    <p:animMotion origin="layout" path="M -0.12708 -0.10416 L -0.12708 -0.07777 " pathEditMode="relative" rAng="0" ptsTypes="AA">
                                      <p:cBhvr>
                                        <p:cTn id="33" dur="500" fill="hold"/>
                                        <p:tgtEl>
                                          <p:spTgt spid="17"/>
                                        </p:tgtEl>
                                        <p:attrNameLst>
                                          <p:attrName>ppt_x</p:attrName>
                                          <p:attrName>ppt_y</p:attrName>
                                        </p:attrNameLst>
                                      </p:cBhvr>
                                      <p:rCtr x="0" y="1319"/>
                                    </p:animMotion>
                                  </p:childTnLst>
                                </p:cTn>
                              </p:par>
                            </p:childTnLst>
                          </p:cTn>
                        </p:par>
                        <p:par>
                          <p:cTn id="34" fill="hold">
                            <p:stCondLst>
                              <p:cond delay="3500"/>
                            </p:stCondLst>
                            <p:childTnLst>
                              <p:par>
                                <p:cTn id="35" presetID="18" presetClass="entr" presetSubtype="12"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strips(downLeft)">
                                      <p:cBhvr>
                                        <p:cTn id="37" dur="1000"/>
                                        <p:tgtEl>
                                          <p:spTgt spid="9"/>
                                        </p:tgtEl>
                                      </p:cBhvr>
                                    </p:animEffect>
                                  </p:childTnLst>
                                </p:cTn>
                              </p:par>
                              <p:par>
                                <p:cTn id="38" presetID="0" presetClass="path" presetSubtype="0" accel="50000" decel="50000" fill="remove" nodeType="withEffect">
                                  <p:stCondLst>
                                    <p:cond delay="0"/>
                                  </p:stCondLst>
                                  <p:iterate type="lt">
                                    <p:tmPct val="0"/>
                                  </p:iterate>
                                  <p:childTnLst>
                                    <p:animMotion origin="layout" path="M -0.15399 -0.15578 C -0.15573 -0.11736 -0.15729 -0.0787 -0.16094 -0.05393 C -0.16458 -0.02916 -0.1651 -0.02129 -0.17622 -0.00764 C -0.18733 0.00602 -0.21424 0.01389 -0.2276 0.02755 C -0.24097 0.04121 -0.24722 0.05926 -0.25677 0.07385 C -0.26632 0.0882 -0.2776 0.10764 -0.28455 0.11459 C -0.29149 0.1213 -0.29497 0.11783 -0.29844 0.11459 " pathEditMode="relative" ptsTypes="aaaaaaA">
                                      <p:cBhvr>
                                        <p:cTn id="39" dur="1000" fill="hold"/>
                                        <p:tgtEl>
                                          <p:spTgt spid="17"/>
                                        </p:tgtEl>
                                        <p:attrNameLst>
                                          <p:attrName>ppt_x</p:attrName>
                                          <p:attrName>ppt_y</p:attrName>
                                        </p:attrNameLst>
                                      </p:cBhvr>
                                    </p:animMotion>
                                  </p:childTnLst>
                                </p:cTn>
                              </p:par>
                            </p:childTnLst>
                          </p:cTn>
                        </p:par>
                        <p:par>
                          <p:cTn id="40" fill="hold">
                            <p:stCondLst>
                              <p:cond delay="4500"/>
                            </p:stCondLst>
                            <p:childTnLst>
                              <p:par>
                                <p:cTn id="41" presetID="18" presetClass="entr" presetSubtype="12" fill="hold" grpId="0"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strips(downLeft)">
                                      <p:cBhvr>
                                        <p:cTn id="43" dur="500"/>
                                        <p:tgtEl>
                                          <p:spTgt spid="15"/>
                                        </p:tgtEl>
                                      </p:cBhvr>
                                    </p:animEffect>
                                  </p:childTnLst>
                                </p:cTn>
                              </p:par>
                              <p:par>
                                <p:cTn id="44" presetID="35" presetClass="path" presetSubtype="0" accel="50000" decel="50000" fill="remove" nodeType="withEffect">
                                  <p:stCondLst>
                                    <p:cond delay="0"/>
                                  </p:stCondLst>
                                  <p:iterate type="lt">
                                    <p:tmPct val="0"/>
                                  </p:iterate>
                                  <p:childTnLst>
                                    <p:animMotion origin="layout" path="M -0.21649 -0.07777 L -0.23542 -0.07662 " pathEditMode="relative" rAng="0" ptsTypes="AA">
                                      <p:cBhvr>
                                        <p:cTn id="45" dur="500" fill="hold"/>
                                        <p:tgtEl>
                                          <p:spTgt spid="17"/>
                                        </p:tgtEl>
                                        <p:attrNameLst>
                                          <p:attrName>ppt_x</p:attrName>
                                          <p:attrName>ppt_y</p:attrName>
                                        </p:attrNameLst>
                                      </p:cBhvr>
                                      <p:rCtr x="-955" y="46"/>
                                    </p:animMotion>
                                  </p:childTnLst>
                                </p:cTn>
                              </p:par>
                            </p:childTnLst>
                          </p:cTn>
                        </p:par>
                        <p:par>
                          <p:cTn id="46" fill="hold">
                            <p:stCondLst>
                              <p:cond delay="5000"/>
                            </p:stCondLst>
                            <p:childTnLst>
                              <p:par>
                                <p:cTn id="47" presetID="18" presetClass="entr" presetSubtype="12" fill="hold" grpId="0" nodeType="after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strips(downLeft)">
                                      <p:cBhvr>
                                        <p:cTn id="49" dur="1000"/>
                                        <p:tgtEl>
                                          <p:spTgt spid="10"/>
                                        </p:tgtEl>
                                      </p:cBhvr>
                                    </p:animEffect>
                                  </p:childTnLst>
                                </p:cTn>
                              </p:par>
                              <p:par>
                                <p:cTn id="50" presetID="0" presetClass="path" presetSubtype="0" accel="50000" decel="50000" fill="remove" nodeType="withEffect">
                                  <p:stCondLst>
                                    <p:cond delay="0"/>
                                  </p:stCondLst>
                                  <p:iterate type="lt">
                                    <p:tmPct val="0"/>
                                  </p:iterate>
                                  <p:childTnLst>
                                    <p:animMotion origin="layout" path="M -0.29358 -0.01319 C -0.28628 -0.02477 -0.27899 -0.03611 -0.26927 -0.03912 C -0.25955 -0.04213 -0.23333 -0.03935 -0.23524 -0.03171 C -0.23715 -0.02407 -0.27118 -0.00648 -0.28108 0.00625 C -0.29097 0.01898 -0.29306 0.03658 -0.29497 0.04422 C -0.29688 0.05186 -0.29375 0.05047 -0.29219 0.05162 C -0.29063 0.05278 -0.26858 0.04005 -0.28524 0.05162 C -0.30191 0.0632 -0.35295 0.08959 -0.39219 0.12107 C -0.43142 0.15255 -0.49028 0.19769 -0.52066 0.24051 C -0.55104 0.28334 -0.56684 0.33172 -0.57413 0.37848 C -0.58142 0.42523 -0.57865 0.4801 -0.56441 0.52107 C -0.55017 0.56204 -0.50104 0.60718 -0.48872 0.62477 " pathEditMode="relative" ptsTypes="aaaaaaaaaaaA">
                                      <p:cBhvr>
                                        <p:cTn id="51" dur="1000" fill="hold"/>
                                        <p:tgtEl>
                                          <p:spTgt spid="17"/>
                                        </p:tgtEl>
                                        <p:attrNameLst>
                                          <p:attrName>ppt_x</p:attrName>
                                          <p:attrName>ppt_y</p:attrName>
                                        </p:attrNameLst>
                                      </p:cBhvr>
                                    </p:animMotion>
                                  </p:childTnLst>
                                </p:cTn>
                              </p:par>
                            </p:childTnLst>
                          </p:cTn>
                        </p:par>
                        <p:par>
                          <p:cTn id="52" fill="hold">
                            <p:stCondLst>
                              <p:cond delay="6000"/>
                            </p:stCondLst>
                            <p:childTnLst>
                              <p:par>
                                <p:cTn id="53" presetID="18" presetClass="entr" presetSubtype="12" fill="hold" grpId="0" nodeType="after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strips(downLeft)">
                                      <p:cBhvr>
                                        <p:cTn id="55" dur="500"/>
                                        <p:tgtEl>
                                          <p:spTgt spid="11"/>
                                        </p:tgtEl>
                                      </p:cBhvr>
                                    </p:animEffect>
                                  </p:childTnLst>
                                </p:cTn>
                              </p:par>
                              <p:par>
                                <p:cTn id="56" presetID="0" presetClass="path" presetSubtype="0" accel="50000" decel="50000" fill="remove" nodeType="withEffect">
                                  <p:stCondLst>
                                    <p:cond delay="0"/>
                                  </p:stCondLst>
                                  <p:iterate type="lt">
                                    <p:tmPct val="0"/>
                                  </p:iterate>
                                  <p:childTnLst>
                                    <p:animMotion origin="layout" path="M -0.3276 0.04051 C -0.33663 0.03773 -0.34531 0.03473 -0.34861 0.0338 " pathEditMode="relative" rAng="0" ptsTypes="aA">
                                      <p:cBhvr>
                                        <p:cTn id="57" dur="500" fill="hold"/>
                                        <p:tgtEl>
                                          <p:spTgt spid="17"/>
                                        </p:tgtEl>
                                        <p:attrNameLst>
                                          <p:attrName>ppt_x</p:attrName>
                                          <p:attrName>ppt_y</p:attrName>
                                        </p:attrNameLst>
                                      </p:cBhvr>
                                      <p:rCtr x="-1059" y="-347"/>
                                    </p:animMotion>
                                  </p:childTnLst>
                                </p:cTn>
                              </p:par>
                            </p:childTnLst>
                          </p:cTn>
                        </p:par>
                        <p:par>
                          <p:cTn id="58" fill="hold">
                            <p:stCondLst>
                              <p:cond delay="6500"/>
                            </p:stCondLst>
                            <p:childTnLst>
                              <p:par>
                                <p:cTn id="59" presetID="18" presetClass="entr" presetSubtype="12"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strips(downLeft)">
                                      <p:cBhvr>
                                        <p:cTn id="61" dur="1000"/>
                                        <p:tgtEl>
                                          <p:spTgt spid="14"/>
                                        </p:tgtEl>
                                      </p:cBhvr>
                                    </p:animEffect>
                                  </p:childTnLst>
                                </p:cTn>
                              </p:par>
                              <p:par>
                                <p:cTn id="62" presetID="0" presetClass="path" presetSubtype="0" accel="50000" decel="50000" fill="remove" nodeType="withEffect">
                                  <p:stCondLst>
                                    <p:cond delay="0"/>
                                  </p:stCondLst>
                                  <p:iterate type="lt">
                                    <p:tmPct val="0"/>
                                  </p:iterate>
                                  <p:childTnLst>
                                    <p:animMotion origin="layout" path="M -0.30816 -0.18541 C -0.31111 -0.16412 -0.31441 -0.08796 -0.32622 -0.05625 C -0.33802 -0.02453 -0.36563 -0.01319 -0.37899 0.00486 C -0.39236 0.02292 -0.39896 0.04352 -0.40608 0.05209 C -0.41319 0.06065 -0.4184 0.05533 -0.4217 0.05625 " pathEditMode="relative" rAng="0" ptsTypes="aaaaa">
                                      <p:cBhvr>
                                        <p:cTn id="63" dur="1000" fill="hold"/>
                                        <p:tgtEl>
                                          <p:spTgt spid="17"/>
                                        </p:tgtEl>
                                        <p:attrNameLst>
                                          <p:attrName>ppt_x</p:attrName>
                                          <p:attrName>ppt_y</p:attrName>
                                        </p:attrNameLst>
                                      </p:cBhvr>
                                      <p:rCtr x="-5677" y="12292"/>
                                    </p:animMotion>
                                  </p:childTnLst>
                                </p:cTn>
                              </p:par>
                            </p:childTnLst>
                          </p:cTn>
                        </p:par>
                        <p:par>
                          <p:cTn id="64" fill="hold">
                            <p:stCondLst>
                              <p:cond delay="7500"/>
                            </p:stCondLst>
                            <p:childTnLst>
                              <p:par>
                                <p:cTn id="65" presetID="18" presetClass="entr" presetSubtype="12" fill="hold" grpId="0" nodeType="after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strips(downLeft)">
                                      <p:cBhvr>
                                        <p:cTn id="67" dur="500"/>
                                        <p:tgtEl>
                                          <p:spTgt spid="16"/>
                                        </p:tgtEl>
                                      </p:cBhvr>
                                    </p:animEffect>
                                  </p:childTnLst>
                                </p:cTn>
                              </p:par>
                              <p:par>
                                <p:cTn id="68" presetID="0" presetClass="path" presetSubtype="0" accel="50000" decel="50000" fill="remove" nodeType="withEffect">
                                  <p:stCondLst>
                                    <p:cond delay="0"/>
                                  </p:stCondLst>
                                  <p:iterate type="lt">
                                    <p:tmPct val="0"/>
                                  </p:iterate>
                                  <p:childTnLst>
                                    <p:animMotion origin="layout" path="M -0.32795 -0.20069 C -0.33021 -0.19953 -0.33924 -0.1949 -0.34149 -0.19375 " pathEditMode="relative" rAng="0" ptsTypes="aa">
                                      <p:cBhvr>
                                        <p:cTn id="69" dur="500" fill="hold"/>
                                        <p:tgtEl>
                                          <p:spTgt spid="17"/>
                                        </p:tgtEl>
                                        <p:attrNameLst>
                                          <p:attrName>ppt_x</p:attrName>
                                          <p:attrName>ppt_y</p:attrName>
                                        </p:attrNameLst>
                                      </p:cBhvr>
                                      <p:rCtr x="-677" y="347"/>
                                    </p:animMotion>
                                  </p:childTnLst>
                                </p:cTn>
                              </p:par>
                            </p:childTnLst>
                          </p:cTn>
                        </p:par>
                        <p:par>
                          <p:cTn id="70" fill="hold">
                            <p:stCondLst>
                              <p:cond delay="8000"/>
                            </p:stCondLst>
                            <p:childTnLst>
                              <p:par>
                                <p:cTn id="71" presetID="18" presetClass="entr" presetSubtype="12" fill="hold" grpId="0" nodeType="afterEffect">
                                  <p:stCondLst>
                                    <p:cond delay="0"/>
                                  </p:stCondLst>
                                  <p:childTnLst>
                                    <p:set>
                                      <p:cBhvr>
                                        <p:cTn id="72" dur="1" fill="hold">
                                          <p:stCondLst>
                                            <p:cond delay="0"/>
                                          </p:stCondLst>
                                        </p:cTn>
                                        <p:tgtEl>
                                          <p:spTgt spid="12"/>
                                        </p:tgtEl>
                                        <p:attrNameLst>
                                          <p:attrName>style.visibility</p:attrName>
                                        </p:attrNameLst>
                                      </p:cBhvr>
                                      <p:to>
                                        <p:strVal val="visible"/>
                                      </p:to>
                                    </p:set>
                                    <p:animEffect transition="in" filter="strips(downLeft)">
                                      <p:cBhvr>
                                        <p:cTn id="73" dur="1000"/>
                                        <p:tgtEl>
                                          <p:spTgt spid="12"/>
                                        </p:tgtEl>
                                      </p:cBhvr>
                                    </p:animEffect>
                                  </p:childTnLst>
                                </p:cTn>
                              </p:par>
                              <p:par>
                                <p:cTn id="74" presetID="0" presetClass="path" presetSubtype="0" accel="50000" decel="50000" fill="remove" nodeType="withEffect">
                                  <p:stCondLst>
                                    <p:cond delay="0"/>
                                  </p:stCondLst>
                                  <p:iterate type="lt">
                                    <p:tmPct val="0"/>
                                  </p:iterate>
                                  <p:childTnLst>
                                    <p:animMotion origin="layout" path="M -0.2092 -0.19375 C -0.20382 -0.2037 -0.19844 -0.21365 -0.18733 -0.21319 C -0.17622 -0.21273 -0.12292 -0.21551 -0.14253 -0.19097 C -0.16215 -0.16643 -0.25122 -0.08588 -0.30503 -0.06597 C -0.35885 -0.04606 -0.4349 -0.07152 -0.46545 -0.07176 C -0.49601 -0.07199 -0.48333 -0.07662 -0.48837 -0.06736 C -0.4934 -0.0581 -0.48576 -0.02916 -0.49566 -0.01597 C -0.50556 -0.00277 -0.53542 -0.02986 -0.54774 0.01181 C -0.56007 0.05324 -0.56493 0.14375 -0.56962 0.23403 " pathEditMode="relative" ptsTypes="aaaaaaaaA">
                                      <p:cBhvr>
                                        <p:cTn id="75" dur="1000" fill="hold"/>
                                        <p:tgtEl>
                                          <p:spTgt spid="17"/>
                                        </p:tgtEl>
                                        <p:attrNameLst>
                                          <p:attrName>ppt_x</p:attrName>
                                          <p:attrName>ppt_y</p:attrName>
                                        </p:attrNameLst>
                                      </p:cBhvr>
                                    </p:animMotion>
                                  </p:childTnLst>
                                </p:cTn>
                              </p:par>
                            </p:childTnLst>
                          </p:cTn>
                        </p:par>
                        <p:par>
                          <p:cTn id="76" fill="hold">
                            <p:stCondLst>
                              <p:cond delay="9000"/>
                            </p:stCondLst>
                            <p:childTnLst>
                              <p:par>
                                <p:cTn id="77" presetID="18" presetClass="entr" presetSubtype="12" fill="hold" grpId="0" nodeType="afterEffect">
                                  <p:stCondLst>
                                    <p:cond delay="0"/>
                                  </p:stCondLst>
                                  <p:childTnLst>
                                    <p:set>
                                      <p:cBhvr>
                                        <p:cTn id="78" dur="1" fill="hold">
                                          <p:stCondLst>
                                            <p:cond delay="0"/>
                                          </p:stCondLst>
                                        </p:cTn>
                                        <p:tgtEl>
                                          <p:spTgt spid="13"/>
                                        </p:tgtEl>
                                        <p:attrNameLst>
                                          <p:attrName>style.visibility</p:attrName>
                                        </p:attrNameLst>
                                      </p:cBhvr>
                                      <p:to>
                                        <p:strVal val="visible"/>
                                      </p:to>
                                    </p:set>
                                    <p:animEffect transition="in" filter="strips(downLeft)">
                                      <p:cBhvr>
                                        <p:cTn id="79" dur="500"/>
                                        <p:tgtEl>
                                          <p:spTgt spid="13"/>
                                        </p:tgtEl>
                                      </p:cBhvr>
                                    </p:animEffect>
                                  </p:childTnLst>
                                </p:cTn>
                              </p:par>
                              <p:par>
                                <p:cTn id="80" presetID="0" presetClass="path" presetSubtype="0" accel="50000" decel="50000" fill="remove" nodeType="withEffect">
                                  <p:stCondLst>
                                    <p:cond delay="0"/>
                                  </p:stCondLst>
                                  <p:iterate type="lt">
                                    <p:tmPct val="0"/>
                                  </p:iterate>
                                  <p:childTnLst>
                                    <p:animMotion origin="layout" path="M -0.42483 0.0132 C -0.44045 0.01945 -0.45608 0.02593 -0.46233 0.02848 " pathEditMode="relative" ptsTypes="aA">
                                      <p:cBhvr>
                                        <p:cTn id="81" dur="500" fill="hold"/>
                                        <p:tgtEl>
                                          <p:spTgt spid="17"/>
                                        </p:tgtEl>
                                        <p:attrNameLst>
                                          <p:attrName>ppt_x</p:attrName>
                                          <p:attrName>ppt_y</p:attrName>
                                        </p:attrNameLst>
                                      </p:cBhvr>
                                    </p:animMotion>
                                  </p:childTnLst>
                                </p:cTn>
                              </p:par>
                              <p:par>
                                <p:cTn id="82" presetID="0" presetClass="path" presetSubtype="0" accel="50000" decel="50000" fill="remove" nodeType="withEffect">
                                  <p:stCondLst>
                                    <p:cond delay="0"/>
                                  </p:stCondLst>
                                  <p:iterate type="lt">
                                    <p:tmPct val="0"/>
                                  </p:iterate>
                                  <p:childTnLst>
                                    <p:animMotion origin="layout" path="M -0.44705 0.06459 C -0.44705 0.08264 -0.44688 0.10093 -0.44705 0.10903 " pathEditMode="relative" rAng="0" ptsTypes="aA">
                                      <p:cBhvr>
                                        <p:cTn id="83" dur="500" fill="hold"/>
                                        <p:tgtEl>
                                          <p:spTgt spid="17"/>
                                        </p:tgtEl>
                                        <p:attrNameLst>
                                          <p:attrName>ppt_x</p:attrName>
                                          <p:attrName>ppt_y</p:attrName>
                                        </p:attrNameLst>
                                      </p:cBhvr>
                                      <p:rCtr x="0" y="2222"/>
                                    </p:animMotion>
                                  </p:childTnLst>
                                </p:cTn>
                              </p:par>
                            </p:childTnLst>
                          </p:cTn>
                        </p:par>
                        <p:par>
                          <p:cTn id="84" fill="hold">
                            <p:stCondLst>
                              <p:cond delay="9500"/>
                            </p:stCondLst>
                            <p:childTnLst>
                              <p:par>
                                <p:cTn id="85" presetID="31" presetClass="entr" presetSubtype="0" fill="remove" nodeType="afterEffect">
                                  <p:stCondLst>
                                    <p:cond delay="0"/>
                                  </p:stCondLst>
                                  <p:iterate type="lt">
                                    <p:tmPct val="5000"/>
                                  </p:iterate>
                                  <p:childTnLst>
                                    <p:set>
                                      <p:cBhvr>
                                        <p:cTn id="86" dur="1" fill="hold">
                                          <p:stCondLst>
                                            <p:cond delay="0"/>
                                          </p:stCondLst>
                                        </p:cTn>
                                        <p:tgtEl>
                                          <p:spTgt spid="17"/>
                                        </p:tgtEl>
                                        <p:attrNameLst>
                                          <p:attrName>style.visibility</p:attrName>
                                        </p:attrNameLst>
                                      </p:cBhvr>
                                      <p:to>
                                        <p:strVal val="visible"/>
                                      </p:to>
                                    </p:set>
                                    <p:anim calcmode="lin" valueType="num">
                                      <p:cBhvr>
                                        <p:cTn id="87" dur="1000" fill="hold"/>
                                        <p:tgtEl>
                                          <p:spTgt spid="17"/>
                                        </p:tgtEl>
                                        <p:attrNameLst>
                                          <p:attrName>ppt_w</p:attrName>
                                        </p:attrNameLst>
                                      </p:cBhvr>
                                      <p:tavLst>
                                        <p:tav tm="0">
                                          <p:val>
                                            <p:fltVal val="0"/>
                                          </p:val>
                                        </p:tav>
                                        <p:tav tm="100000">
                                          <p:val>
                                            <p:strVal val="#ppt_w"/>
                                          </p:val>
                                        </p:tav>
                                      </p:tavLst>
                                    </p:anim>
                                    <p:anim calcmode="lin" valueType="num">
                                      <p:cBhvr>
                                        <p:cTn id="88" dur="1000" fill="hold"/>
                                        <p:tgtEl>
                                          <p:spTgt spid="17"/>
                                        </p:tgtEl>
                                        <p:attrNameLst>
                                          <p:attrName>ppt_h</p:attrName>
                                        </p:attrNameLst>
                                      </p:cBhvr>
                                      <p:tavLst>
                                        <p:tav tm="0">
                                          <p:val>
                                            <p:fltVal val="0"/>
                                          </p:val>
                                        </p:tav>
                                        <p:tav tm="100000">
                                          <p:val>
                                            <p:strVal val="#ppt_h"/>
                                          </p:val>
                                        </p:tav>
                                      </p:tavLst>
                                    </p:anim>
                                    <p:anim calcmode="lin" valueType="num">
                                      <p:cBhvr>
                                        <p:cTn id="89" dur="1000" fill="hold"/>
                                        <p:tgtEl>
                                          <p:spTgt spid="17"/>
                                        </p:tgtEl>
                                        <p:attrNameLst>
                                          <p:attrName>style.rotation</p:attrName>
                                        </p:attrNameLst>
                                      </p:cBhvr>
                                      <p:tavLst>
                                        <p:tav tm="0">
                                          <p:val>
                                            <p:fltVal val="90"/>
                                          </p:val>
                                        </p:tav>
                                        <p:tav tm="100000">
                                          <p:val>
                                            <p:fltVal val="0"/>
                                          </p:val>
                                        </p:tav>
                                      </p:tavLst>
                                    </p:anim>
                                    <p:animEffect transition="in" filter="fade">
                                      <p:cBhvr>
                                        <p:cTn id="90" dur="1000"/>
                                        <p:tgtEl>
                                          <p:spTgt spid="17"/>
                                        </p:tgtEl>
                                      </p:cBhvr>
                                    </p:animEffect>
                                  </p:childTnLst>
                                  <p:subTnLst>
                                    <p:set>
                                      <p:cBhvr override="childStyle">
                                        <p:cTn dur="1" fill="hold" display="0" masterRel="sameClick" afterEffect="1">
                                          <p:stCondLst>
                                            <p:cond evt="end" delay="0">
                                              <p:tn val="85"/>
                                            </p:cond>
                                          </p:stCondLst>
                                        </p:cTn>
                                        <p:tgtEl>
                                          <p:spTgt spid="17"/>
                                        </p:tgtEl>
                                        <p:attrNameLst>
                                          <p:attrName>style.visibility</p:attrName>
                                        </p:attrNameLst>
                                      </p:cBhvr>
                                      <p:to>
                                        <p:strVal val="hidden"/>
                                      </p:to>
                                    </p:set>
                                  </p:subTnLst>
                                </p:cTn>
                              </p:par>
                            </p:childTnLst>
                          </p:cTn>
                        </p:par>
                        <p:par>
                          <p:cTn id="91" fill="hold">
                            <p:stCondLst>
                              <p:cond delay="10500"/>
                            </p:stCondLst>
                            <p:childTnLst>
                              <p:par>
                                <p:cTn id="92" presetID="31" presetClass="entr" presetSubtype="0" fill="hold" nodeType="afterEffect">
                                  <p:stCondLst>
                                    <p:cond delay="0"/>
                                  </p:stCondLst>
                                  <p:iterate type="lt">
                                    <p:tmPct val="5000"/>
                                  </p:iterate>
                                  <p:childTnLst>
                                    <p:set>
                                      <p:cBhvr>
                                        <p:cTn id="93" dur="1" fill="hold">
                                          <p:stCondLst>
                                            <p:cond delay="0"/>
                                          </p:stCondLst>
                                        </p:cTn>
                                        <p:tgtEl>
                                          <p:spTgt spid="3"/>
                                        </p:tgtEl>
                                        <p:attrNameLst>
                                          <p:attrName>style.visibility</p:attrName>
                                        </p:attrNameLst>
                                      </p:cBhvr>
                                      <p:to>
                                        <p:strVal val="visible"/>
                                      </p:to>
                                    </p:set>
                                    <p:anim calcmode="lin" valueType="num">
                                      <p:cBhvr>
                                        <p:cTn id="94" dur="1000" fill="hold"/>
                                        <p:tgtEl>
                                          <p:spTgt spid="3"/>
                                        </p:tgtEl>
                                        <p:attrNameLst>
                                          <p:attrName>ppt_w</p:attrName>
                                        </p:attrNameLst>
                                      </p:cBhvr>
                                      <p:tavLst>
                                        <p:tav tm="0">
                                          <p:val>
                                            <p:fltVal val="0"/>
                                          </p:val>
                                        </p:tav>
                                        <p:tav tm="100000">
                                          <p:val>
                                            <p:strVal val="#ppt_w"/>
                                          </p:val>
                                        </p:tav>
                                      </p:tavLst>
                                    </p:anim>
                                    <p:anim calcmode="lin" valueType="num">
                                      <p:cBhvr>
                                        <p:cTn id="95" dur="1000" fill="hold"/>
                                        <p:tgtEl>
                                          <p:spTgt spid="3"/>
                                        </p:tgtEl>
                                        <p:attrNameLst>
                                          <p:attrName>ppt_h</p:attrName>
                                        </p:attrNameLst>
                                      </p:cBhvr>
                                      <p:tavLst>
                                        <p:tav tm="0">
                                          <p:val>
                                            <p:fltVal val="0"/>
                                          </p:val>
                                        </p:tav>
                                        <p:tav tm="100000">
                                          <p:val>
                                            <p:strVal val="#ppt_h"/>
                                          </p:val>
                                        </p:tav>
                                      </p:tavLst>
                                    </p:anim>
                                    <p:anim calcmode="lin" valueType="num">
                                      <p:cBhvr>
                                        <p:cTn id="96" dur="1000" fill="hold"/>
                                        <p:tgtEl>
                                          <p:spTgt spid="3"/>
                                        </p:tgtEl>
                                        <p:attrNameLst>
                                          <p:attrName>style.rotation</p:attrName>
                                        </p:attrNameLst>
                                      </p:cBhvr>
                                      <p:tavLst>
                                        <p:tav tm="0">
                                          <p:val>
                                            <p:fltVal val="90"/>
                                          </p:val>
                                        </p:tav>
                                        <p:tav tm="100000">
                                          <p:val>
                                            <p:fltVal val="0"/>
                                          </p:val>
                                        </p:tav>
                                      </p:tavLst>
                                    </p:anim>
                                    <p:animEffect transition="in" filter="fade">
                                      <p:cBhvr>
                                        <p:cTn id="97" dur="1000"/>
                                        <p:tgtEl>
                                          <p:spTgt spid="3"/>
                                        </p:tgtEl>
                                      </p:cBhvr>
                                    </p:animEffect>
                                  </p:childTnLst>
                                  <p:subTnLst>
                                    <p:set>
                                      <p:cBhvr override="childStyle">
                                        <p:cTn dur="1" fill="hold" display="0" masterRel="sameClick" afterEffect="1">
                                          <p:stCondLst>
                                            <p:cond evt="end" delay="0">
                                              <p:tn val="92"/>
                                            </p:cond>
                                          </p:stCondLst>
                                        </p:cTn>
                                        <p:tgtEl>
                                          <p:spTgt spid="3"/>
                                        </p:tgtEl>
                                        <p:attrNameLst>
                                          <p:attrName>style.visibility</p:attrName>
                                        </p:attrNameLst>
                                      </p:cBhvr>
                                      <p:to>
                                        <p:strVal val="hidden"/>
                                      </p:to>
                                    </p:set>
                                  </p:subTnLst>
                                </p:cTn>
                              </p:par>
                            </p:childTnLst>
                          </p:cTn>
                        </p:par>
                        <p:par>
                          <p:cTn id="98" fill="hold">
                            <p:stCondLst>
                              <p:cond delay="11500"/>
                            </p:stCondLst>
                            <p:childTnLst>
                              <p:par>
                                <p:cTn id="99" presetID="31" presetClass="entr" presetSubtype="0" fill="hold" nodeType="afterEffect">
                                  <p:stCondLst>
                                    <p:cond delay="0"/>
                                  </p:stCondLst>
                                  <p:iterate type="lt">
                                    <p:tmPct val="5000"/>
                                  </p:iterate>
                                  <p:childTnLst>
                                    <p:set>
                                      <p:cBhvr>
                                        <p:cTn id="100" dur="1" fill="hold">
                                          <p:stCondLst>
                                            <p:cond delay="0"/>
                                          </p:stCondLst>
                                        </p:cTn>
                                        <p:tgtEl>
                                          <p:spTgt spid="2"/>
                                        </p:tgtEl>
                                        <p:attrNameLst>
                                          <p:attrName>style.visibility</p:attrName>
                                        </p:attrNameLst>
                                      </p:cBhvr>
                                      <p:to>
                                        <p:strVal val="visible"/>
                                      </p:to>
                                    </p:set>
                                    <p:anim calcmode="lin" valueType="num">
                                      <p:cBhvr>
                                        <p:cTn id="101" dur="1000" fill="hold"/>
                                        <p:tgtEl>
                                          <p:spTgt spid="2"/>
                                        </p:tgtEl>
                                        <p:attrNameLst>
                                          <p:attrName>ppt_w</p:attrName>
                                        </p:attrNameLst>
                                      </p:cBhvr>
                                      <p:tavLst>
                                        <p:tav tm="0">
                                          <p:val>
                                            <p:fltVal val="0"/>
                                          </p:val>
                                        </p:tav>
                                        <p:tav tm="100000">
                                          <p:val>
                                            <p:strVal val="#ppt_w"/>
                                          </p:val>
                                        </p:tav>
                                      </p:tavLst>
                                    </p:anim>
                                    <p:anim calcmode="lin" valueType="num">
                                      <p:cBhvr>
                                        <p:cTn id="102" dur="1000" fill="hold"/>
                                        <p:tgtEl>
                                          <p:spTgt spid="2"/>
                                        </p:tgtEl>
                                        <p:attrNameLst>
                                          <p:attrName>ppt_h</p:attrName>
                                        </p:attrNameLst>
                                      </p:cBhvr>
                                      <p:tavLst>
                                        <p:tav tm="0">
                                          <p:val>
                                            <p:fltVal val="0"/>
                                          </p:val>
                                        </p:tav>
                                        <p:tav tm="100000">
                                          <p:val>
                                            <p:strVal val="#ppt_h"/>
                                          </p:val>
                                        </p:tav>
                                      </p:tavLst>
                                    </p:anim>
                                    <p:anim calcmode="lin" valueType="num">
                                      <p:cBhvr>
                                        <p:cTn id="103" dur="1000" fill="hold"/>
                                        <p:tgtEl>
                                          <p:spTgt spid="2"/>
                                        </p:tgtEl>
                                        <p:attrNameLst>
                                          <p:attrName>style.rotation</p:attrName>
                                        </p:attrNameLst>
                                      </p:cBhvr>
                                      <p:tavLst>
                                        <p:tav tm="0">
                                          <p:val>
                                            <p:fltVal val="90"/>
                                          </p:val>
                                        </p:tav>
                                        <p:tav tm="100000">
                                          <p:val>
                                            <p:fltVal val="0"/>
                                          </p:val>
                                        </p:tav>
                                      </p:tavLst>
                                    </p:anim>
                                    <p:animEffect transition="in" filter="fade">
                                      <p:cBhvr>
                                        <p:cTn id="104" dur="1000"/>
                                        <p:tgtEl>
                                          <p:spTgt spid="2"/>
                                        </p:tgtEl>
                                      </p:cBhvr>
                                    </p:animEffect>
                                  </p:childTnLst>
                                  <p:subTnLst>
                                    <p:set>
                                      <p:cBhvr override="childStyle">
                                        <p:cTn dur="1" fill="hold" display="0" masterRel="sameClick" afterEffect="1">
                                          <p:stCondLst>
                                            <p:cond evt="end" delay="0">
                                              <p:tn val="99"/>
                                            </p:cond>
                                          </p:stCondLst>
                                        </p:cTn>
                                        <p:tgtEl>
                                          <p:spTgt spid="2"/>
                                        </p:tgtEl>
                                        <p:attrNameLst>
                                          <p:attrName>style.visibility</p:attrName>
                                        </p:attrNameLst>
                                      </p:cBhvr>
                                      <p:to>
                                        <p:strVal val="hidden"/>
                                      </p:to>
                                    </p:set>
                                  </p:subTnLst>
                                </p:cTn>
                              </p:par>
                              <p:par>
                                <p:cTn id="105" presetID="0" presetClass="path" presetSubtype="0" accel="50000" decel="50000" fill="remove" nodeType="withEffect">
                                  <p:stCondLst>
                                    <p:cond delay="0"/>
                                  </p:stCondLst>
                                  <p:iterate type="lt">
                                    <p:tmPct val="0"/>
                                  </p:iterate>
                                  <p:childTnLst>
                                    <p:animMotion origin="layout" path="M 0.1599 -0.07615 C 0.15538 -0.03449 0.15087 0.00718 0.12101 0.04236 C 0.09115 0.07755 0.03281 0.11991 -0.01927 0.13496 C -0.07135 0.15 -0.15625 0.12107 -0.19149 0.13311 C -0.22674 0.14514 -0.22292 0.17176 -0.23038 0.20718 C -0.23785 0.24236 -0.23472 0.31459 -0.23594 0.34422 C -0.23715 0.37385 -0.23715 0.37963 -0.23733 0.38496 " pathEditMode="relative" ptsTypes="aaaaaaA">
                                      <p:cBhvr>
                                        <p:cTn id="106" dur="1000" fill="hold"/>
                                        <p:tgtEl>
                                          <p:spTgt spid="18"/>
                                        </p:tgtEl>
                                        <p:attrNameLst>
                                          <p:attrName>ppt_x</p:attrName>
                                          <p:attrName>ppt_y</p:attrName>
                                        </p:attrNameLst>
                                      </p:cBhvr>
                                    </p:animMotion>
                                  </p:childTnLst>
                                </p:cTn>
                              </p:par>
                              <p:par>
                                <p:cTn id="107" presetID="42" presetClass="path" presetSubtype="0" accel="50000" decel="50000" fill="remove" nodeType="withEffect">
                                  <p:stCondLst>
                                    <p:cond delay="0"/>
                                  </p:stCondLst>
                                  <p:iterate type="lt">
                                    <p:tmPct val="0"/>
                                  </p:iterate>
                                  <p:childTnLst>
                                    <p:animMotion origin="layout" path="M 0.08455 0.11922 L 0.08455 0.15857 " pathEditMode="relative" rAng="0" ptsTypes="AA">
                                      <p:cBhvr>
                                        <p:cTn id="108" dur="500" fill="hold"/>
                                        <p:tgtEl>
                                          <p:spTgt spid="18"/>
                                        </p:tgtEl>
                                        <p:attrNameLst>
                                          <p:attrName>ppt_x</p:attrName>
                                          <p:attrName>ppt_y</p:attrName>
                                        </p:attrNameLst>
                                      </p:cBhvr>
                                      <p:rCtr x="0" y="1968"/>
                                    </p:animMotion>
                                  </p:childTnLst>
                                </p:cTn>
                              </p:par>
                              <p:par>
                                <p:cTn id="109" presetID="0" presetClass="path" presetSubtype="0" accel="50000" decel="50000" fill="remove" nodeType="withEffect">
                                  <p:stCondLst>
                                    <p:cond delay="0"/>
                                  </p:stCondLst>
                                  <p:iterate type="lt">
                                    <p:tmPct val="0"/>
                                  </p:iterate>
                                  <p:childTnLst>
                                    <p:animMotion origin="layout" path="M -0.06233 -0.14097 C -0.06406 -0.08564 -0.06563 -0.03009 -0.07205 -0.00023 C -0.07847 0.02963 -0.08177 0.02639 -0.10122 0.03866 C -0.12066 0.05093 -0.16042 0.04861 -0.18872 0.07385 C -0.21701 0.09908 -0.2408 0.16389 -0.27066 0.19051 C -0.30052 0.21713 -0.34688 0.23102 -0.36788 0.23311 C -0.38889 0.23519 -0.39167 0.21621 -0.39705 0.20348 C -0.40243 0.19074 -0.39931 0.16482 -0.39983 0.15718 " pathEditMode="fixed" ptsTypes="aaaaaaaA">
                                      <p:cBhvr>
                                        <p:cTn id="110" dur="1000" fill="hold"/>
                                        <p:tgtEl>
                                          <p:spTgt spid="18"/>
                                        </p:tgtEl>
                                        <p:attrNameLst>
                                          <p:attrName>ppt_x</p:attrName>
                                          <p:attrName>ppt_y</p:attrName>
                                        </p:attrNameLst>
                                      </p:cBhvr>
                                    </p:animMotion>
                                  </p:childTnLst>
                                </p:cTn>
                              </p:par>
                              <p:par>
                                <p:cTn id="111" presetID="0" presetClass="path" presetSubtype="0" accel="50000" decel="50000" fill="remove" nodeType="withEffect">
                                  <p:stCondLst>
                                    <p:cond delay="0"/>
                                  </p:stCondLst>
                                  <p:iterate type="lt">
                                    <p:tmPct val="0"/>
                                  </p:iterate>
                                  <p:childTnLst>
                                    <p:animMotion origin="layout" path="M -0.11927 -0.05949 C -0.12622 -0.05301 -0.13299 -0.04652 -0.13455 -0.04467 " pathEditMode="relative" ptsTypes="aA">
                                      <p:cBhvr>
                                        <p:cTn id="112" dur="500" fill="hold"/>
                                        <p:tgtEl>
                                          <p:spTgt spid="18"/>
                                        </p:tgtEl>
                                        <p:attrNameLst>
                                          <p:attrName>ppt_x</p:attrName>
                                          <p:attrName>ppt_y</p:attrName>
                                        </p:attrNameLst>
                                      </p:cBhvr>
                                    </p:animMotion>
                                  </p:childTnLst>
                                </p:cTn>
                              </p:par>
                              <p:par>
                                <p:cTn id="113" presetID="42" presetClass="path" presetSubtype="0" accel="50000" decel="50000" fill="remove" nodeType="withEffect">
                                  <p:stCondLst>
                                    <p:cond delay="0"/>
                                  </p:stCondLst>
                                  <p:iterate type="lt">
                                    <p:tmPct val="0"/>
                                  </p:iterate>
                                  <p:childTnLst>
                                    <p:animMotion origin="layout" path="M -0.12708 -0.10416 L -0.12708 -0.07777 " pathEditMode="relative" rAng="0" ptsTypes="AA">
                                      <p:cBhvr>
                                        <p:cTn id="114" dur="500" fill="hold"/>
                                        <p:tgtEl>
                                          <p:spTgt spid="18"/>
                                        </p:tgtEl>
                                        <p:attrNameLst>
                                          <p:attrName>ppt_x</p:attrName>
                                          <p:attrName>ppt_y</p:attrName>
                                        </p:attrNameLst>
                                      </p:cBhvr>
                                      <p:rCtr x="0" y="1319"/>
                                    </p:animMotion>
                                  </p:childTnLst>
                                </p:cTn>
                              </p:par>
                              <p:par>
                                <p:cTn id="115" presetID="0" presetClass="path" presetSubtype="0" accel="50000" decel="50000" fill="remove" nodeType="withEffect">
                                  <p:stCondLst>
                                    <p:cond delay="0"/>
                                  </p:stCondLst>
                                  <p:iterate type="lt">
                                    <p:tmPct val="0"/>
                                  </p:iterate>
                                  <p:childTnLst>
                                    <p:animMotion origin="layout" path="M -0.15399 -0.15578 C -0.15573 -0.11736 -0.15729 -0.0787 -0.16094 -0.05393 C -0.16458 -0.02916 -0.1651 -0.02129 -0.17622 -0.00764 C -0.18733 0.00602 -0.21424 0.01389 -0.2276 0.02755 C -0.24097 0.04121 -0.24722 0.05926 -0.25677 0.07385 C -0.26632 0.0882 -0.2776 0.10764 -0.28455 0.11459 C -0.29149 0.1213 -0.29497 0.11783 -0.29844 0.11459 " pathEditMode="relative" ptsTypes="aaaaaaA">
                                      <p:cBhvr>
                                        <p:cTn id="116" dur="1000" fill="hold"/>
                                        <p:tgtEl>
                                          <p:spTgt spid="18"/>
                                        </p:tgtEl>
                                        <p:attrNameLst>
                                          <p:attrName>ppt_x</p:attrName>
                                          <p:attrName>ppt_y</p:attrName>
                                        </p:attrNameLst>
                                      </p:cBhvr>
                                    </p:animMotion>
                                  </p:childTnLst>
                                </p:cTn>
                              </p:par>
                              <p:par>
                                <p:cTn id="117" presetID="35" presetClass="path" presetSubtype="0" accel="50000" decel="50000" fill="remove" nodeType="withEffect">
                                  <p:stCondLst>
                                    <p:cond delay="0"/>
                                  </p:stCondLst>
                                  <p:iterate type="lt">
                                    <p:tmPct val="0"/>
                                  </p:iterate>
                                  <p:childTnLst>
                                    <p:animMotion origin="layout" path="M -0.21649 -0.07777 L -0.23542 -0.07662 " pathEditMode="relative" rAng="0" ptsTypes="AA">
                                      <p:cBhvr>
                                        <p:cTn id="118" dur="500" fill="hold"/>
                                        <p:tgtEl>
                                          <p:spTgt spid="18"/>
                                        </p:tgtEl>
                                        <p:attrNameLst>
                                          <p:attrName>ppt_x</p:attrName>
                                          <p:attrName>ppt_y</p:attrName>
                                        </p:attrNameLst>
                                      </p:cBhvr>
                                      <p:rCtr x="-955" y="46"/>
                                    </p:animMotion>
                                  </p:childTnLst>
                                </p:cTn>
                              </p:par>
                              <p:par>
                                <p:cTn id="119" presetID="0" presetClass="path" presetSubtype="0" accel="50000" decel="50000" fill="remove" nodeType="withEffect">
                                  <p:stCondLst>
                                    <p:cond delay="0"/>
                                  </p:stCondLst>
                                  <p:iterate type="lt">
                                    <p:tmPct val="0"/>
                                  </p:iterate>
                                  <p:childTnLst>
                                    <p:animMotion origin="layout" path="M -0.29358 -0.01319 C -0.28628 -0.02477 -0.27899 -0.03611 -0.26927 -0.03912 C -0.25955 -0.04213 -0.23333 -0.03935 -0.23524 -0.03171 C -0.23715 -0.02407 -0.27118 -0.00648 -0.28108 0.00625 C -0.29097 0.01898 -0.29306 0.03658 -0.29497 0.04422 C -0.29688 0.05186 -0.29375 0.05047 -0.29219 0.05162 C -0.29063 0.05278 -0.26858 0.04005 -0.28524 0.05162 C -0.30191 0.0632 -0.35295 0.08959 -0.39219 0.12107 C -0.43142 0.15255 -0.49028 0.19769 -0.52066 0.24051 C -0.55104 0.28334 -0.56684 0.33172 -0.57413 0.37848 C -0.58142 0.42523 -0.57865 0.4801 -0.56441 0.52107 C -0.55017 0.56204 -0.50104 0.60718 -0.48872 0.62477 " pathEditMode="relative" ptsTypes="aaaaaaaaaaaA">
                                      <p:cBhvr>
                                        <p:cTn id="120" dur="1000" fill="hold"/>
                                        <p:tgtEl>
                                          <p:spTgt spid="18"/>
                                        </p:tgtEl>
                                        <p:attrNameLst>
                                          <p:attrName>ppt_x</p:attrName>
                                          <p:attrName>ppt_y</p:attrName>
                                        </p:attrNameLst>
                                      </p:cBhvr>
                                    </p:animMotion>
                                  </p:childTnLst>
                                </p:cTn>
                              </p:par>
                              <p:par>
                                <p:cTn id="121" presetID="0" presetClass="path" presetSubtype="0" accel="50000" decel="50000" fill="remove" nodeType="withEffect">
                                  <p:stCondLst>
                                    <p:cond delay="0"/>
                                  </p:stCondLst>
                                  <p:iterate type="lt">
                                    <p:tmPct val="0"/>
                                  </p:iterate>
                                  <p:childTnLst>
                                    <p:animMotion origin="layout" path="M -0.3276 0.04051 C -0.33663 0.03773 -0.34531 0.03473 -0.34861 0.0338 " pathEditMode="relative" rAng="0" ptsTypes="aA">
                                      <p:cBhvr>
                                        <p:cTn id="122" dur="500" fill="hold"/>
                                        <p:tgtEl>
                                          <p:spTgt spid="18"/>
                                        </p:tgtEl>
                                        <p:attrNameLst>
                                          <p:attrName>ppt_x</p:attrName>
                                          <p:attrName>ppt_y</p:attrName>
                                        </p:attrNameLst>
                                      </p:cBhvr>
                                      <p:rCtr x="-1059" y="-347"/>
                                    </p:animMotion>
                                  </p:childTnLst>
                                </p:cTn>
                              </p:par>
                              <p:par>
                                <p:cTn id="123" presetID="0" presetClass="path" presetSubtype="0" accel="50000" decel="50000" fill="remove" nodeType="withEffect">
                                  <p:stCondLst>
                                    <p:cond delay="0"/>
                                  </p:stCondLst>
                                  <p:iterate type="lt">
                                    <p:tmPct val="0"/>
                                  </p:iterate>
                                  <p:childTnLst>
                                    <p:animMotion origin="layout" path="M -0.30816 -0.18541 C -0.31111 -0.16412 -0.31441 -0.08796 -0.32622 -0.05625 C -0.33802 -0.02453 -0.36563 -0.01319 -0.37899 0.00486 C -0.39236 0.02292 -0.39896 0.04352 -0.40608 0.05209 C -0.41319 0.06065 -0.4184 0.05533 -0.4217 0.05625 " pathEditMode="relative" rAng="0" ptsTypes="aaaaa">
                                      <p:cBhvr>
                                        <p:cTn id="124" dur="1000" fill="hold"/>
                                        <p:tgtEl>
                                          <p:spTgt spid="18"/>
                                        </p:tgtEl>
                                        <p:attrNameLst>
                                          <p:attrName>ppt_x</p:attrName>
                                          <p:attrName>ppt_y</p:attrName>
                                        </p:attrNameLst>
                                      </p:cBhvr>
                                      <p:rCtr x="-5677" y="12292"/>
                                    </p:animMotion>
                                  </p:childTnLst>
                                </p:cTn>
                              </p:par>
                              <p:par>
                                <p:cTn id="125" presetID="0" presetClass="path" presetSubtype="0" accel="50000" decel="50000" fill="remove" nodeType="withEffect">
                                  <p:stCondLst>
                                    <p:cond delay="0"/>
                                  </p:stCondLst>
                                  <p:iterate type="lt">
                                    <p:tmPct val="0"/>
                                  </p:iterate>
                                  <p:childTnLst>
                                    <p:animMotion origin="layout" path="M -0.32795 -0.20069 C -0.33021 -0.19953 -0.33924 -0.1949 -0.34149 -0.19375 " pathEditMode="relative" rAng="0" ptsTypes="aa">
                                      <p:cBhvr>
                                        <p:cTn id="126" dur="500" fill="hold"/>
                                        <p:tgtEl>
                                          <p:spTgt spid="18"/>
                                        </p:tgtEl>
                                        <p:attrNameLst>
                                          <p:attrName>ppt_x</p:attrName>
                                          <p:attrName>ppt_y</p:attrName>
                                        </p:attrNameLst>
                                      </p:cBhvr>
                                      <p:rCtr x="-677" y="347"/>
                                    </p:animMotion>
                                  </p:childTnLst>
                                </p:cTn>
                              </p:par>
                              <p:par>
                                <p:cTn id="127" presetID="0" presetClass="path" presetSubtype="0" accel="50000" decel="50000" fill="remove" nodeType="withEffect">
                                  <p:stCondLst>
                                    <p:cond delay="0"/>
                                  </p:stCondLst>
                                  <p:iterate type="lt">
                                    <p:tmPct val="0"/>
                                  </p:iterate>
                                  <p:childTnLst>
                                    <p:animMotion origin="layout" path="M -0.2092 -0.19375 C -0.20382 -0.2037 -0.19844 -0.21365 -0.18733 -0.21319 C -0.17622 -0.21273 -0.12292 -0.21551 -0.14253 -0.19097 C -0.16215 -0.16643 -0.25122 -0.08588 -0.30503 -0.06597 C -0.35885 -0.04606 -0.4349 -0.07152 -0.46545 -0.07176 C -0.49601 -0.07199 -0.48333 -0.07662 -0.48837 -0.06736 C -0.4934 -0.0581 -0.48576 -0.02916 -0.49566 -0.01597 C -0.50556 -0.00277 -0.53542 -0.02986 -0.54774 0.01181 C -0.56007 0.05324 -0.56493 0.14375 -0.56962 0.23403 " pathEditMode="relative" ptsTypes="aaaaaaaaA">
                                      <p:cBhvr>
                                        <p:cTn id="128" dur="1000" fill="hold"/>
                                        <p:tgtEl>
                                          <p:spTgt spid="18"/>
                                        </p:tgtEl>
                                        <p:attrNameLst>
                                          <p:attrName>ppt_x</p:attrName>
                                          <p:attrName>ppt_y</p:attrName>
                                        </p:attrNameLst>
                                      </p:cBhvr>
                                    </p:animMotion>
                                  </p:childTnLst>
                                </p:cTn>
                              </p:par>
                              <p:par>
                                <p:cTn id="129" presetID="0" presetClass="path" presetSubtype="0" accel="50000" decel="50000" fill="remove" nodeType="withEffect">
                                  <p:stCondLst>
                                    <p:cond delay="0"/>
                                  </p:stCondLst>
                                  <p:iterate type="lt">
                                    <p:tmPct val="0"/>
                                  </p:iterate>
                                  <p:childTnLst>
                                    <p:animMotion origin="layout" path="M -0.42483 0.0132 C -0.44045 0.01945 -0.45608 0.02593 -0.46233 0.02848 " pathEditMode="relative" ptsTypes="aA">
                                      <p:cBhvr>
                                        <p:cTn id="130" dur="500" fill="hold"/>
                                        <p:tgtEl>
                                          <p:spTgt spid="18"/>
                                        </p:tgtEl>
                                        <p:attrNameLst>
                                          <p:attrName>ppt_x</p:attrName>
                                          <p:attrName>ppt_y</p:attrName>
                                        </p:attrNameLst>
                                      </p:cBhvr>
                                    </p:animMotion>
                                  </p:childTnLst>
                                </p:cTn>
                              </p:par>
                              <p:par>
                                <p:cTn id="131" presetID="0" presetClass="path" presetSubtype="0" accel="50000" decel="50000" fill="remove" nodeType="withEffect">
                                  <p:stCondLst>
                                    <p:cond delay="0"/>
                                  </p:stCondLst>
                                  <p:iterate type="lt">
                                    <p:tmPct val="0"/>
                                  </p:iterate>
                                  <p:childTnLst>
                                    <p:animMotion origin="layout" path="M -0.44705 0.06459 C -0.44705 0.08264 -0.44688 0.10093 -0.44705 0.10903 " pathEditMode="relative" rAng="0" ptsTypes="aA">
                                      <p:cBhvr>
                                        <p:cTn id="132" dur="500" fill="hold"/>
                                        <p:tgtEl>
                                          <p:spTgt spid="18"/>
                                        </p:tgtEl>
                                        <p:attrNameLst>
                                          <p:attrName>ppt_x</p:attrName>
                                          <p:attrName>ppt_y</p:attrName>
                                        </p:attrNameLst>
                                      </p:cBhvr>
                                      <p:rCtr x="0" y="2222"/>
                                    </p:animMotion>
                                  </p:childTnLst>
                                </p:cTn>
                              </p:par>
                            </p:childTnLst>
                          </p:cTn>
                        </p:par>
                        <p:par>
                          <p:cTn id="133" fill="hold">
                            <p:stCondLst>
                              <p:cond delay="12500"/>
                            </p:stCondLst>
                            <p:childTnLst>
                              <p:par>
                                <p:cTn id="134" presetID="31" presetClass="entr" presetSubtype="0" fill="remove" nodeType="afterEffect">
                                  <p:stCondLst>
                                    <p:cond delay="0"/>
                                  </p:stCondLst>
                                  <p:iterate type="lt">
                                    <p:tmPct val="5000"/>
                                  </p:iterate>
                                  <p:childTnLst>
                                    <p:set>
                                      <p:cBhvr>
                                        <p:cTn id="135" dur="1" fill="hold">
                                          <p:stCondLst>
                                            <p:cond delay="0"/>
                                          </p:stCondLst>
                                        </p:cTn>
                                        <p:tgtEl>
                                          <p:spTgt spid="18"/>
                                        </p:tgtEl>
                                        <p:attrNameLst>
                                          <p:attrName>style.visibility</p:attrName>
                                        </p:attrNameLst>
                                      </p:cBhvr>
                                      <p:to>
                                        <p:strVal val="visible"/>
                                      </p:to>
                                    </p:set>
                                    <p:anim calcmode="lin" valueType="num">
                                      <p:cBhvr>
                                        <p:cTn id="136" dur="1000" fill="hold"/>
                                        <p:tgtEl>
                                          <p:spTgt spid="18"/>
                                        </p:tgtEl>
                                        <p:attrNameLst>
                                          <p:attrName>ppt_w</p:attrName>
                                        </p:attrNameLst>
                                      </p:cBhvr>
                                      <p:tavLst>
                                        <p:tav tm="0">
                                          <p:val>
                                            <p:fltVal val="0"/>
                                          </p:val>
                                        </p:tav>
                                        <p:tav tm="100000">
                                          <p:val>
                                            <p:strVal val="#ppt_w"/>
                                          </p:val>
                                        </p:tav>
                                      </p:tavLst>
                                    </p:anim>
                                    <p:anim calcmode="lin" valueType="num">
                                      <p:cBhvr>
                                        <p:cTn id="137" dur="1000" fill="hold"/>
                                        <p:tgtEl>
                                          <p:spTgt spid="18"/>
                                        </p:tgtEl>
                                        <p:attrNameLst>
                                          <p:attrName>ppt_h</p:attrName>
                                        </p:attrNameLst>
                                      </p:cBhvr>
                                      <p:tavLst>
                                        <p:tav tm="0">
                                          <p:val>
                                            <p:fltVal val="0"/>
                                          </p:val>
                                        </p:tav>
                                        <p:tav tm="100000">
                                          <p:val>
                                            <p:strVal val="#ppt_h"/>
                                          </p:val>
                                        </p:tav>
                                      </p:tavLst>
                                    </p:anim>
                                    <p:anim calcmode="lin" valueType="num">
                                      <p:cBhvr>
                                        <p:cTn id="138" dur="1000" fill="hold"/>
                                        <p:tgtEl>
                                          <p:spTgt spid="18"/>
                                        </p:tgtEl>
                                        <p:attrNameLst>
                                          <p:attrName>style.rotation</p:attrName>
                                        </p:attrNameLst>
                                      </p:cBhvr>
                                      <p:tavLst>
                                        <p:tav tm="0">
                                          <p:val>
                                            <p:fltVal val="90"/>
                                          </p:val>
                                        </p:tav>
                                        <p:tav tm="100000">
                                          <p:val>
                                            <p:fltVal val="0"/>
                                          </p:val>
                                        </p:tav>
                                      </p:tavLst>
                                    </p:anim>
                                    <p:animEffect transition="in" filter="fade">
                                      <p:cBhvr>
                                        <p:cTn id="139" dur="1000"/>
                                        <p:tgtEl>
                                          <p:spTgt spid="18"/>
                                        </p:tgtEl>
                                      </p:cBhvr>
                                    </p:animEffect>
                                  </p:childTnLst>
                                  <p:subTnLst>
                                    <p:set>
                                      <p:cBhvr override="childStyle">
                                        <p:cTn dur="1" fill="hold" display="0" masterRel="sameClick" afterEffect="1">
                                          <p:stCondLst>
                                            <p:cond evt="end" delay="0">
                                              <p:tn val="134"/>
                                            </p:cond>
                                          </p:stCondLst>
                                        </p:cTn>
                                        <p:tgtEl>
                                          <p:spTgt spid="18"/>
                                        </p:tgtEl>
                                        <p:attrNameLst>
                                          <p:attrName>style.visibility</p:attrName>
                                        </p:attrNameLst>
                                      </p:cBhvr>
                                      <p:to>
                                        <p:strVal val="hidden"/>
                                      </p:to>
                                    </p:set>
                                  </p:subTnLst>
                                </p:cTn>
                              </p:par>
                              <p:par>
                                <p:cTn id="140" presetID="0" presetClass="path" presetSubtype="0" accel="50000" decel="50000" fill="remove" nodeType="withEffect">
                                  <p:stCondLst>
                                    <p:cond delay="0"/>
                                  </p:stCondLst>
                                  <p:iterate type="lt">
                                    <p:tmPct val="0"/>
                                  </p:iterate>
                                  <p:childTnLst>
                                    <p:animMotion origin="layout" path="M 0.1599 -0.07615 C 0.15538 -0.03449 0.15087 0.00718 0.12101 0.04236 C 0.09115 0.07755 0.03281 0.11991 -0.01927 0.13496 C -0.07135 0.15 -0.15625 0.12107 -0.19149 0.13311 C -0.22674 0.14514 -0.22292 0.17176 -0.23038 0.20718 C -0.23785 0.24236 -0.23472 0.31459 -0.23594 0.34422 C -0.23715 0.37385 -0.23715 0.37963 -0.23733 0.38496 " pathEditMode="relative" ptsTypes="aaaaaaA">
                                      <p:cBhvr>
                                        <p:cTn id="141" dur="1000" fill="hold"/>
                                        <p:tgtEl>
                                          <p:spTgt spid="23"/>
                                        </p:tgtEl>
                                        <p:attrNameLst>
                                          <p:attrName>ppt_x</p:attrName>
                                          <p:attrName>ppt_y</p:attrName>
                                        </p:attrNameLst>
                                      </p:cBhvr>
                                    </p:animMotion>
                                  </p:childTnLst>
                                </p:cTn>
                              </p:par>
                              <p:par>
                                <p:cTn id="142" presetID="42" presetClass="path" presetSubtype="0" accel="50000" decel="50000" fill="remove" nodeType="withEffect">
                                  <p:stCondLst>
                                    <p:cond delay="0"/>
                                  </p:stCondLst>
                                  <p:iterate type="lt">
                                    <p:tmPct val="0"/>
                                  </p:iterate>
                                  <p:childTnLst>
                                    <p:animMotion origin="layout" path="M 0.08455 0.11922 L 0.08455 0.15857 " pathEditMode="relative" rAng="0" ptsTypes="AA">
                                      <p:cBhvr>
                                        <p:cTn id="143" dur="500" fill="hold"/>
                                        <p:tgtEl>
                                          <p:spTgt spid="23"/>
                                        </p:tgtEl>
                                        <p:attrNameLst>
                                          <p:attrName>ppt_x</p:attrName>
                                          <p:attrName>ppt_y</p:attrName>
                                        </p:attrNameLst>
                                      </p:cBhvr>
                                      <p:rCtr x="0" y="1968"/>
                                    </p:animMotion>
                                  </p:childTnLst>
                                </p:cTn>
                              </p:par>
                              <p:par>
                                <p:cTn id="144" presetID="0" presetClass="path" presetSubtype="0" accel="50000" decel="50000" fill="remove" nodeType="withEffect">
                                  <p:stCondLst>
                                    <p:cond delay="0"/>
                                  </p:stCondLst>
                                  <p:iterate type="lt">
                                    <p:tmPct val="0"/>
                                  </p:iterate>
                                  <p:childTnLst>
                                    <p:animMotion origin="layout" path="M -0.06233 -0.14097 C -0.06406 -0.08564 -0.06563 -0.03009 -0.07205 -0.00023 C -0.07847 0.02963 -0.08177 0.02639 -0.10122 0.03866 C -0.12066 0.05093 -0.16042 0.04861 -0.18872 0.07385 C -0.21701 0.09908 -0.2408 0.16389 -0.27066 0.19051 C -0.30052 0.21713 -0.34688 0.23102 -0.36788 0.23311 C -0.38889 0.23519 -0.39167 0.21621 -0.39705 0.20348 C -0.40243 0.19074 -0.39931 0.16482 -0.39983 0.15718 " pathEditMode="fixed" ptsTypes="aaaaaaaA">
                                      <p:cBhvr>
                                        <p:cTn id="145" dur="1000" fill="hold"/>
                                        <p:tgtEl>
                                          <p:spTgt spid="23"/>
                                        </p:tgtEl>
                                        <p:attrNameLst>
                                          <p:attrName>ppt_x</p:attrName>
                                          <p:attrName>ppt_y</p:attrName>
                                        </p:attrNameLst>
                                      </p:cBhvr>
                                    </p:animMotion>
                                  </p:childTnLst>
                                </p:cTn>
                              </p:par>
                              <p:par>
                                <p:cTn id="146" presetID="0" presetClass="path" presetSubtype="0" accel="50000" decel="50000" fill="remove" nodeType="withEffect">
                                  <p:stCondLst>
                                    <p:cond delay="0"/>
                                  </p:stCondLst>
                                  <p:iterate type="lt">
                                    <p:tmPct val="0"/>
                                  </p:iterate>
                                  <p:childTnLst>
                                    <p:animMotion origin="layout" path="M -0.11927 -0.05949 C -0.12622 -0.05301 -0.13299 -0.04652 -0.13455 -0.04467 " pathEditMode="relative" ptsTypes="aA">
                                      <p:cBhvr>
                                        <p:cTn id="147" dur="500" fill="hold"/>
                                        <p:tgtEl>
                                          <p:spTgt spid="23"/>
                                        </p:tgtEl>
                                        <p:attrNameLst>
                                          <p:attrName>ppt_x</p:attrName>
                                          <p:attrName>ppt_y</p:attrName>
                                        </p:attrNameLst>
                                      </p:cBhvr>
                                    </p:animMotion>
                                  </p:childTnLst>
                                </p:cTn>
                              </p:par>
                              <p:par>
                                <p:cTn id="148" presetID="42" presetClass="path" presetSubtype="0" accel="50000" decel="50000" fill="remove" nodeType="withEffect">
                                  <p:stCondLst>
                                    <p:cond delay="0"/>
                                  </p:stCondLst>
                                  <p:iterate type="lt">
                                    <p:tmPct val="0"/>
                                  </p:iterate>
                                  <p:childTnLst>
                                    <p:animMotion origin="layout" path="M -0.12708 -0.10416 L -0.12708 -0.07777 " pathEditMode="relative" rAng="0" ptsTypes="AA">
                                      <p:cBhvr>
                                        <p:cTn id="149" dur="500" fill="hold"/>
                                        <p:tgtEl>
                                          <p:spTgt spid="23"/>
                                        </p:tgtEl>
                                        <p:attrNameLst>
                                          <p:attrName>ppt_x</p:attrName>
                                          <p:attrName>ppt_y</p:attrName>
                                        </p:attrNameLst>
                                      </p:cBhvr>
                                      <p:rCtr x="0" y="1319"/>
                                    </p:animMotion>
                                  </p:childTnLst>
                                </p:cTn>
                              </p:par>
                              <p:par>
                                <p:cTn id="150" presetID="0" presetClass="path" presetSubtype="0" accel="50000" decel="50000" fill="remove" nodeType="withEffect">
                                  <p:stCondLst>
                                    <p:cond delay="0"/>
                                  </p:stCondLst>
                                  <p:iterate type="lt">
                                    <p:tmPct val="0"/>
                                  </p:iterate>
                                  <p:childTnLst>
                                    <p:animMotion origin="layout" path="M -0.15399 -0.15578 C -0.15573 -0.11736 -0.15729 -0.0787 -0.16094 -0.05393 C -0.16458 -0.02916 -0.1651 -0.02129 -0.17622 -0.00764 C -0.18733 0.00602 -0.21424 0.01389 -0.2276 0.02755 C -0.24097 0.04121 -0.24722 0.05926 -0.25677 0.07385 C -0.26632 0.0882 -0.2776 0.10764 -0.28455 0.11459 C -0.29149 0.1213 -0.29497 0.11783 -0.29844 0.11459 " pathEditMode="relative" ptsTypes="aaaaaaA">
                                      <p:cBhvr>
                                        <p:cTn id="151" dur="1000" fill="hold"/>
                                        <p:tgtEl>
                                          <p:spTgt spid="23"/>
                                        </p:tgtEl>
                                        <p:attrNameLst>
                                          <p:attrName>ppt_x</p:attrName>
                                          <p:attrName>ppt_y</p:attrName>
                                        </p:attrNameLst>
                                      </p:cBhvr>
                                    </p:animMotion>
                                  </p:childTnLst>
                                </p:cTn>
                              </p:par>
                              <p:par>
                                <p:cTn id="152" presetID="35" presetClass="path" presetSubtype="0" accel="50000" decel="50000" fill="remove" nodeType="withEffect">
                                  <p:stCondLst>
                                    <p:cond delay="0"/>
                                  </p:stCondLst>
                                  <p:iterate type="lt">
                                    <p:tmPct val="0"/>
                                  </p:iterate>
                                  <p:childTnLst>
                                    <p:animMotion origin="layout" path="M -0.21649 -0.07777 L -0.23542 -0.07662 " pathEditMode="relative" rAng="0" ptsTypes="AA">
                                      <p:cBhvr>
                                        <p:cTn id="153" dur="500" fill="hold"/>
                                        <p:tgtEl>
                                          <p:spTgt spid="23"/>
                                        </p:tgtEl>
                                        <p:attrNameLst>
                                          <p:attrName>ppt_x</p:attrName>
                                          <p:attrName>ppt_y</p:attrName>
                                        </p:attrNameLst>
                                      </p:cBhvr>
                                      <p:rCtr x="-955" y="46"/>
                                    </p:animMotion>
                                  </p:childTnLst>
                                </p:cTn>
                              </p:par>
                              <p:par>
                                <p:cTn id="154" presetID="0" presetClass="path" presetSubtype="0" accel="50000" decel="50000" fill="remove" nodeType="withEffect">
                                  <p:stCondLst>
                                    <p:cond delay="0"/>
                                  </p:stCondLst>
                                  <p:iterate type="lt">
                                    <p:tmPct val="0"/>
                                  </p:iterate>
                                  <p:childTnLst>
                                    <p:animMotion origin="layout" path="M -0.29358 -0.01319 C -0.28628 -0.02477 -0.27899 -0.03611 -0.26927 -0.03912 C -0.25955 -0.04213 -0.23333 -0.03935 -0.23524 -0.03171 C -0.23715 -0.02407 -0.27118 -0.00648 -0.28108 0.00625 C -0.29097 0.01898 -0.29306 0.03658 -0.29497 0.04422 C -0.29688 0.05186 -0.29375 0.05047 -0.29219 0.05162 C -0.29063 0.05278 -0.26858 0.04005 -0.28524 0.05162 C -0.30191 0.0632 -0.35295 0.08959 -0.39219 0.12107 C -0.43142 0.15255 -0.49028 0.19769 -0.52066 0.24051 C -0.55104 0.28334 -0.56684 0.33172 -0.57413 0.37848 C -0.58142 0.42523 -0.57865 0.4801 -0.56441 0.52107 C -0.55017 0.56204 -0.50104 0.60718 -0.48872 0.62477 " pathEditMode="relative" ptsTypes="aaaaaaaaaaaA">
                                      <p:cBhvr>
                                        <p:cTn id="155" dur="1000" fill="hold"/>
                                        <p:tgtEl>
                                          <p:spTgt spid="23"/>
                                        </p:tgtEl>
                                        <p:attrNameLst>
                                          <p:attrName>ppt_x</p:attrName>
                                          <p:attrName>ppt_y</p:attrName>
                                        </p:attrNameLst>
                                      </p:cBhvr>
                                    </p:animMotion>
                                  </p:childTnLst>
                                </p:cTn>
                              </p:par>
                              <p:par>
                                <p:cTn id="156" presetID="0" presetClass="path" presetSubtype="0" accel="50000" decel="50000" fill="remove" nodeType="withEffect">
                                  <p:stCondLst>
                                    <p:cond delay="0"/>
                                  </p:stCondLst>
                                  <p:iterate type="lt">
                                    <p:tmPct val="0"/>
                                  </p:iterate>
                                  <p:childTnLst>
                                    <p:animMotion origin="layout" path="M -0.3276 0.04051 C -0.33663 0.03773 -0.34531 0.03473 -0.34861 0.0338 " pathEditMode="relative" rAng="0" ptsTypes="aA">
                                      <p:cBhvr>
                                        <p:cTn id="157" dur="500" fill="hold"/>
                                        <p:tgtEl>
                                          <p:spTgt spid="23"/>
                                        </p:tgtEl>
                                        <p:attrNameLst>
                                          <p:attrName>ppt_x</p:attrName>
                                          <p:attrName>ppt_y</p:attrName>
                                        </p:attrNameLst>
                                      </p:cBhvr>
                                      <p:rCtr x="-1059" y="-347"/>
                                    </p:animMotion>
                                  </p:childTnLst>
                                </p:cTn>
                              </p:par>
                              <p:par>
                                <p:cTn id="158" presetID="0" presetClass="path" presetSubtype="0" accel="50000" decel="50000" fill="remove" nodeType="withEffect">
                                  <p:stCondLst>
                                    <p:cond delay="0"/>
                                  </p:stCondLst>
                                  <p:iterate type="lt">
                                    <p:tmPct val="0"/>
                                  </p:iterate>
                                  <p:childTnLst>
                                    <p:animMotion origin="layout" path="M -0.30816 -0.18541 C -0.31111 -0.16412 -0.31441 -0.08796 -0.32622 -0.05625 C -0.33802 -0.02453 -0.36563 -0.01319 -0.37899 0.00486 C -0.39236 0.02292 -0.39896 0.04352 -0.40608 0.05209 C -0.41319 0.06065 -0.4184 0.05533 -0.4217 0.05625 " pathEditMode="relative" rAng="0" ptsTypes="aaaaa">
                                      <p:cBhvr>
                                        <p:cTn id="159" dur="1000" fill="hold"/>
                                        <p:tgtEl>
                                          <p:spTgt spid="23"/>
                                        </p:tgtEl>
                                        <p:attrNameLst>
                                          <p:attrName>ppt_x</p:attrName>
                                          <p:attrName>ppt_y</p:attrName>
                                        </p:attrNameLst>
                                      </p:cBhvr>
                                      <p:rCtr x="-5677" y="12292"/>
                                    </p:animMotion>
                                  </p:childTnLst>
                                </p:cTn>
                              </p:par>
                              <p:par>
                                <p:cTn id="160" presetID="0" presetClass="path" presetSubtype="0" accel="50000" decel="50000" fill="remove" nodeType="withEffect">
                                  <p:stCondLst>
                                    <p:cond delay="0"/>
                                  </p:stCondLst>
                                  <p:iterate type="lt">
                                    <p:tmPct val="0"/>
                                  </p:iterate>
                                  <p:childTnLst>
                                    <p:animMotion origin="layout" path="M -0.32795 -0.20069 C -0.33021 -0.19953 -0.33924 -0.1949 -0.34149 -0.19375 " pathEditMode="relative" rAng="0" ptsTypes="aa">
                                      <p:cBhvr>
                                        <p:cTn id="161" dur="500" fill="hold"/>
                                        <p:tgtEl>
                                          <p:spTgt spid="23"/>
                                        </p:tgtEl>
                                        <p:attrNameLst>
                                          <p:attrName>ppt_x</p:attrName>
                                          <p:attrName>ppt_y</p:attrName>
                                        </p:attrNameLst>
                                      </p:cBhvr>
                                      <p:rCtr x="-677" y="347"/>
                                    </p:animMotion>
                                  </p:childTnLst>
                                </p:cTn>
                              </p:par>
                              <p:par>
                                <p:cTn id="162" presetID="0" presetClass="path" presetSubtype="0" accel="50000" decel="50000" fill="remove" nodeType="withEffect">
                                  <p:stCondLst>
                                    <p:cond delay="0"/>
                                  </p:stCondLst>
                                  <p:iterate type="lt">
                                    <p:tmPct val="0"/>
                                  </p:iterate>
                                  <p:childTnLst>
                                    <p:animMotion origin="layout" path="M -0.2092 -0.19375 C -0.20382 -0.2037 -0.19844 -0.21365 -0.18733 -0.21319 C -0.17622 -0.21273 -0.12292 -0.21551 -0.14253 -0.19097 C -0.16215 -0.16643 -0.25122 -0.08588 -0.30503 -0.06597 C -0.35885 -0.04606 -0.4349 -0.07152 -0.46545 -0.07176 C -0.49601 -0.07199 -0.48333 -0.07662 -0.48837 -0.06736 C -0.4934 -0.0581 -0.48576 -0.02916 -0.49566 -0.01597 C -0.50556 -0.00277 -0.53542 -0.02986 -0.54774 0.01181 C -0.56007 0.05324 -0.56493 0.14375 -0.56962 0.23403 " pathEditMode="relative" ptsTypes="aaaaaaaaA">
                                      <p:cBhvr>
                                        <p:cTn id="163" dur="1000" fill="hold"/>
                                        <p:tgtEl>
                                          <p:spTgt spid="23"/>
                                        </p:tgtEl>
                                        <p:attrNameLst>
                                          <p:attrName>ppt_x</p:attrName>
                                          <p:attrName>ppt_y</p:attrName>
                                        </p:attrNameLst>
                                      </p:cBhvr>
                                    </p:animMotion>
                                  </p:childTnLst>
                                </p:cTn>
                              </p:par>
                              <p:par>
                                <p:cTn id="164" presetID="0" presetClass="path" presetSubtype="0" accel="50000" decel="50000" fill="remove" nodeType="withEffect">
                                  <p:stCondLst>
                                    <p:cond delay="0"/>
                                  </p:stCondLst>
                                  <p:iterate type="lt">
                                    <p:tmPct val="0"/>
                                  </p:iterate>
                                  <p:childTnLst>
                                    <p:animMotion origin="layout" path="M -0.42483 0.0132 C -0.44045 0.01945 -0.45608 0.02593 -0.46233 0.02848 " pathEditMode="relative" ptsTypes="aA">
                                      <p:cBhvr>
                                        <p:cTn id="165" dur="500" fill="hold"/>
                                        <p:tgtEl>
                                          <p:spTgt spid="23"/>
                                        </p:tgtEl>
                                        <p:attrNameLst>
                                          <p:attrName>ppt_x</p:attrName>
                                          <p:attrName>ppt_y</p:attrName>
                                        </p:attrNameLst>
                                      </p:cBhvr>
                                    </p:animMotion>
                                  </p:childTnLst>
                                </p:cTn>
                              </p:par>
                              <p:par>
                                <p:cTn id="166" presetID="0" presetClass="path" presetSubtype="0" accel="50000" decel="50000" fill="remove" nodeType="withEffect">
                                  <p:stCondLst>
                                    <p:cond delay="0"/>
                                  </p:stCondLst>
                                  <p:iterate type="lt">
                                    <p:tmPct val="0"/>
                                  </p:iterate>
                                  <p:childTnLst>
                                    <p:animMotion origin="layout" path="M -0.44705 0.06459 C -0.44705 0.08264 -0.44688 0.10093 -0.44705 0.10903 " pathEditMode="relative" rAng="0" ptsTypes="aA">
                                      <p:cBhvr>
                                        <p:cTn id="167" dur="500" fill="hold"/>
                                        <p:tgtEl>
                                          <p:spTgt spid="23"/>
                                        </p:tgtEl>
                                        <p:attrNameLst>
                                          <p:attrName>ppt_x</p:attrName>
                                          <p:attrName>ppt_y</p:attrName>
                                        </p:attrNameLst>
                                      </p:cBhvr>
                                      <p:rCtr x="0" y="2222"/>
                                    </p:animMotion>
                                  </p:childTnLst>
                                </p:cTn>
                              </p:par>
                            </p:childTnLst>
                          </p:cTn>
                        </p:par>
                        <p:par>
                          <p:cTn id="168" fill="hold">
                            <p:stCondLst>
                              <p:cond delay="13500"/>
                            </p:stCondLst>
                            <p:childTnLst>
                              <p:par>
                                <p:cTn id="169" presetID="31" presetClass="entr" presetSubtype="0" fill="remove" nodeType="afterEffect">
                                  <p:stCondLst>
                                    <p:cond delay="0"/>
                                  </p:stCondLst>
                                  <p:iterate type="lt">
                                    <p:tmPct val="5000"/>
                                  </p:iterate>
                                  <p:childTnLst>
                                    <p:set>
                                      <p:cBhvr>
                                        <p:cTn id="170" dur="1" fill="hold">
                                          <p:stCondLst>
                                            <p:cond delay="0"/>
                                          </p:stCondLst>
                                        </p:cTn>
                                        <p:tgtEl>
                                          <p:spTgt spid="23"/>
                                        </p:tgtEl>
                                        <p:attrNameLst>
                                          <p:attrName>style.visibility</p:attrName>
                                        </p:attrNameLst>
                                      </p:cBhvr>
                                      <p:to>
                                        <p:strVal val="visible"/>
                                      </p:to>
                                    </p:set>
                                    <p:anim calcmode="lin" valueType="num">
                                      <p:cBhvr>
                                        <p:cTn id="171" dur="1000" fill="hold"/>
                                        <p:tgtEl>
                                          <p:spTgt spid="23"/>
                                        </p:tgtEl>
                                        <p:attrNameLst>
                                          <p:attrName>ppt_w</p:attrName>
                                        </p:attrNameLst>
                                      </p:cBhvr>
                                      <p:tavLst>
                                        <p:tav tm="0">
                                          <p:val>
                                            <p:fltVal val="0"/>
                                          </p:val>
                                        </p:tav>
                                        <p:tav tm="100000">
                                          <p:val>
                                            <p:strVal val="#ppt_w"/>
                                          </p:val>
                                        </p:tav>
                                      </p:tavLst>
                                    </p:anim>
                                    <p:anim calcmode="lin" valueType="num">
                                      <p:cBhvr>
                                        <p:cTn id="172" dur="1000" fill="hold"/>
                                        <p:tgtEl>
                                          <p:spTgt spid="23"/>
                                        </p:tgtEl>
                                        <p:attrNameLst>
                                          <p:attrName>ppt_h</p:attrName>
                                        </p:attrNameLst>
                                      </p:cBhvr>
                                      <p:tavLst>
                                        <p:tav tm="0">
                                          <p:val>
                                            <p:fltVal val="0"/>
                                          </p:val>
                                        </p:tav>
                                        <p:tav tm="100000">
                                          <p:val>
                                            <p:strVal val="#ppt_h"/>
                                          </p:val>
                                        </p:tav>
                                      </p:tavLst>
                                    </p:anim>
                                    <p:anim calcmode="lin" valueType="num">
                                      <p:cBhvr>
                                        <p:cTn id="173" dur="1000" fill="hold"/>
                                        <p:tgtEl>
                                          <p:spTgt spid="23"/>
                                        </p:tgtEl>
                                        <p:attrNameLst>
                                          <p:attrName>style.rotation</p:attrName>
                                        </p:attrNameLst>
                                      </p:cBhvr>
                                      <p:tavLst>
                                        <p:tav tm="0">
                                          <p:val>
                                            <p:fltVal val="90"/>
                                          </p:val>
                                        </p:tav>
                                        <p:tav tm="100000">
                                          <p:val>
                                            <p:fltVal val="0"/>
                                          </p:val>
                                        </p:tav>
                                      </p:tavLst>
                                    </p:anim>
                                    <p:animEffect transition="in" filter="fade">
                                      <p:cBhvr>
                                        <p:cTn id="174" dur="1000"/>
                                        <p:tgtEl>
                                          <p:spTgt spid="23"/>
                                        </p:tgtEl>
                                      </p:cBhvr>
                                    </p:animEffect>
                                  </p:childTnLst>
                                  <p:subTnLst>
                                    <p:set>
                                      <p:cBhvr override="childStyle">
                                        <p:cTn dur="1" fill="hold" display="0" masterRel="sameClick" afterEffect="1">
                                          <p:stCondLst>
                                            <p:cond evt="end" delay="0">
                                              <p:tn val="169"/>
                                            </p:cond>
                                          </p:stCondLst>
                                        </p:cTn>
                                        <p:tgtEl>
                                          <p:spTgt spid="23"/>
                                        </p:tgtEl>
                                        <p:attrNameLst>
                                          <p:attrName>style.visibility</p:attrName>
                                        </p:attrNameLst>
                                      </p:cBhvr>
                                      <p:to>
                                        <p:strVal val="hidden"/>
                                      </p:to>
                                    </p:set>
                                  </p:subTnLst>
                                </p:cTn>
                              </p:par>
                              <p:par>
                                <p:cTn id="175" presetID="0" presetClass="path" presetSubtype="0" accel="50000" decel="50000" fill="remove" nodeType="withEffect">
                                  <p:stCondLst>
                                    <p:cond delay="0"/>
                                  </p:stCondLst>
                                  <p:iterate type="lt">
                                    <p:tmPct val="0"/>
                                  </p:iterate>
                                  <p:childTnLst>
                                    <p:animMotion origin="layout" path="M 0.1599 -0.07615 C 0.15538 -0.03449 0.15087 0.00718 0.12101 0.04236 C 0.09115 0.07755 0.03281 0.11991 -0.01927 0.13496 C -0.07135 0.15 -0.15625 0.12107 -0.19149 0.13311 C -0.22674 0.14514 -0.22292 0.17176 -0.23038 0.20718 C -0.23785 0.24236 -0.23472 0.31459 -0.23594 0.34422 C -0.23715 0.37385 -0.23715 0.37963 -0.23733 0.38496 " pathEditMode="relative" ptsTypes="aaaaaaA">
                                      <p:cBhvr>
                                        <p:cTn id="176" dur="1000" fill="hold"/>
                                        <p:tgtEl>
                                          <p:spTgt spid="28"/>
                                        </p:tgtEl>
                                        <p:attrNameLst>
                                          <p:attrName>ppt_x</p:attrName>
                                          <p:attrName>ppt_y</p:attrName>
                                        </p:attrNameLst>
                                      </p:cBhvr>
                                    </p:animMotion>
                                  </p:childTnLst>
                                </p:cTn>
                              </p:par>
                              <p:par>
                                <p:cTn id="177" presetID="42" presetClass="path" presetSubtype="0" accel="50000" decel="50000" fill="remove" nodeType="withEffect">
                                  <p:stCondLst>
                                    <p:cond delay="0"/>
                                  </p:stCondLst>
                                  <p:iterate type="lt">
                                    <p:tmPct val="0"/>
                                  </p:iterate>
                                  <p:childTnLst>
                                    <p:animMotion origin="layout" path="M 0.08455 0.11922 L 0.08455 0.15857 " pathEditMode="relative" rAng="0" ptsTypes="AA">
                                      <p:cBhvr>
                                        <p:cTn id="178" dur="500" fill="hold"/>
                                        <p:tgtEl>
                                          <p:spTgt spid="28"/>
                                        </p:tgtEl>
                                        <p:attrNameLst>
                                          <p:attrName>ppt_x</p:attrName>
                                          <p:attrName>ppt_y</p:attrName>
                                        </p:attrNameLst>
                                      </p:cBhvr>
                                      <p:rCtr x="0" y="1968"/>
                                    </p:animMotion>
                                  </p:childTnLst>
                                </p:cTn>
                              </p:par>
                              <p:par>
                                <p:cTn id="179" presetID="0" presetClass="path" presetSubtype="0" accel="50000" decel="50000" fill="remove" nodeType="withEffect">
                                  <p:stCondLst>
                                    <p:cond delay="0"/>
                                  </p:stCondLst>
                                  <p:iterate type="lt">
                                    <p:tmPct val="0"/>
                                  </p:iterate>
                                  <p:childTnLst>
                                    <p:animMotion origin="layout" path="M -0.06233 -0.14097 C -0.06406 -0.08564 -0.06563 -0.03009 -0.07205 -0.00023 C -0.07847 0.02963 -0.08177 0.02639 -0.10122 0.03866 C -0.12066 0.05093 -0.16042 0.04861 -0.18872 0.07385 C -0.21701 0.09908 -0.2408 0.16389 -0.27066 0.19051 C -0.30052 0.21713 -0.34688 0.23102 -0.36788 0.23311 C -0.38889 0.23519 -0.39167 0.21621 -0.39705 0.20348 C -0.40243 0.19074 -0.39931 0.16482 -0.39983 0.15718 " pathEditMode="fixed" ptsTypes="aaaaaaaA">
                                      <p:cBhvr>
                                        <p:cTn id="180" dur="1000" fill="hold"/>
                                        <p:tgtEl>
                                          <p:spTgt spid="28"/>
                                        </p:tgtEl>
                                        <p:attrNameLst>
                                          <p:attrName>ppt_x</p:attrName>
                                          <p:attrName>ppt_y</p:attrName>
                                        </p:attrNameLst>
                                      </p:cBhvr>
                                    </p:animMotion>
                                  </p:childTnLst>
                                </p:cTn>
                              </p:par>
                              <p:par>
                                <p:cTn id="181" presetID="0" presetClass="path" presetSubtype="0" accel="50000" decel="50000" fill="remove" nodeType="withEffect">
                                  <p:stCondLst>
                                    <p:cond delay="0"/>
                                  </p:stCondLst>
                                  <p:iterate type="lt">
                                    <p:tmPct val="0"/>
                                  </p:iterate>
                                  <p:childTnLst>
                                    <p:animMotion origin="layout" path="M -0.11927 -0.05949 C -0.12622 -0.05301 -0.13299 -0.04652 -0.13455 -0.04467 " pathEditMode="relative" ptsTypes="aA">
                                      <p:cBhvr>
                                        <p:cTn id="182" dur="500" fill="hold"/>
                                        <p:tgtEl>
                                          <p:spTgt spid="28"/>
                                        </p:tgtEl>
                                        <p:attrNameLst>
                                          <p:attrName>ppt_x</p:attrName>
                                          <p:attrName>ppt_y</p:attrName>
                                        </p:attrNameLst>
                                      </p:cBhvr>
                                    </p:animMotion>
                                  </p:childTnLst>
                                </p:cTn>
                              </p:par>
                              <p:par>
                                <p:cTn id="183" presetID="42" presetClass="path" presetSubtype="0" accel="50000" decel="50000" fill="remove" nodeType="withEffect">
                                  <p:stCondLst>
                                    <p:cond delay="0"/>
                                  </p:stCondLst>
                                  <p:iterate type="lt">
                                    <p:tmPct val="0"/>
                                  </p:iterate>
                                  <p:childTnLst>
                                    <p:animMotion origin="layout" path="M -0.12708 -0.10416 L -0.12708 -0.07777 " pathEditMode="relative" rAng="0" ptsTypes="AA">
                                      <p:cBhvr>
                                        <p:cTn id="184" dur="500" fill="hold"/>
                                        <p:tgtEl>
                                          <p:spTgt spid="28"/>
                                        </p:tgtEl>
                                        <p:attrNameLst>
                                          <p:attrName>ppt_x</p:attrName>
                                          <p:attrName>ppt_y</p:attrName>
                                        </p:attrNameLst>
                                      </p:cBhvr>
                                      <p:rCtr x="0" y="1319"/>
                                    </p:animMotion>
                                  </p:childTnLst>
                                </p:cTn>
                              </p:par>
                              <p:par>
                                <p:cTn id="185" presetID="0" presetClass="path" presetSubtype="0" accel="50000" decel="50000" fill="remove" nodeType="withEffect">
                                  <p:stCondLst>
                                    <p:cond delay="0"/>
                                  </p:stCondLst>
                                  <p:iterate type="lt">
                                    <p:tmPct val="0"/>
                                  </p:iterate>
                                  <p:childTnLst>
                                    <p:animMotion origin="layout" path="M -0.15399 -0.15578 C -0.15573 -0.11736 -0.15729 -0.0787 -0.16094 -0.05393 C -0.16458 -0.02916 -0.1651 -0.02129 -0.17622 -0.00764 C -0.18733 0.00602 -0.21424 0.01389 -0.2276 0.02755 C -0.24097 0.04121 -0.24722 0.05926 -0.25677 0.07385 C -0.26632 0.0882 -0.2776 0.10764 -0.28455 0.11459 C -0.29149 0.1213 -0.29497 0.11783 -0.29844 0.11459 " pathEditMode="relative" ptsTypes="aaaaaaA">
                                      <p:cBhvr>
                                        <p:cTn id="186" dur="1000" fill="hold"/>
                                        <p:tgtEl>
                                          <p:spTgt spid="28"/>
                                        </p:tgtEl>
                                        <p:attrNameLst>
                                          <p:attrName>ppt_x</p:attrName>
                                          <p:attrName>ppt_y</p:attrName>
                                        </p:attrNameLst>
                                      </p:cBhvr>
                                    </p:animMotion>
                                  </p:childTnLst>
                                </p:cTn>
                              </p:par>
                              <p:par>
                                <p:cTn id="187" presetID="35" presetClass="path" presetSubtype="0" accel="50000" decel="50000" fill="remove" nodeType="withEffect">
                                  <p:stCondLst>
                                    <p:cond delay="0"/>
                                  </p:stCondLst>
                                  <p:iterate type="lt">
                                    <p:tmPct val="0"/>
                                  </p:iterate>
                                  <p:childTnLst>
                                    <p:animMotion origin="layout" path="M -0.21649 -0.07777 L -0.23542 -0.07662 " pathEditMode="relative" rAng="0" ptsTypes="AA">
                                      <p:cBhvr>
                                        <p:cTn id="188" dur="500" fill="hold"/>
                                        <p:tgtEl>
                                          <p:spTgt spid="28"/>
                                        </p:tgtEl>
                                        <p:attrNameLst>
                                          <p:attrName>ppt_x</p:attrName>
                                          <p:attrName>ppt_y</p:attrName>
                                        </p:attrNameLst>
                                      </p:cBhvr>
                                      <p:rCtr x="-955" y="46"/>
                                    </p:animMotion>
                                  </p:childTnLst>
                                </p:cTn>
                              </p:par>
                              <p:par>
                                <p:cTn id="189" presetID="0" presetClass="path" presetSubtype="0" accel="50000" decel="50000" fill="remove" nodeType="withEffect">
                                  <p:stCondLst>
                                    <p:cond delay="0"/>
                                  </p:stCondLst>
                                  <p:iterate type="lt">
                                    <p:tmPct val="0"/>
                                  </p:iterate>
                                  <p:childTnLst>
                                    <p:animMotion origin="layout" path="M -0.29358 -0.01319 C -0.28628 -0.02477 -0.27899 -0.03611 -0.26927 -0.03912 C -0.25955 -0.04213 -0.23333 -0.03935 -0.23524 -0.03171 C -0.23715 -0.02407 -0.27118 -0.00648 -0.28108 0.00625 C -0.29097 0.01898 -0.29306 0.03658 -0.29497 0.04422 C -0.29688 0.05186 -0.29375 0.05047 -0.29219 0.05162 C -0.29063 0.05278 -0.26858 0.04005 -0.28524 0.05162 C -0.30191 0.0632 -0.35295 0.08959 -0.39219 0.12107 C -0.43142 0.15255 -0.49028 0.19769 -0.52066 0.24051 C -0.55104 0.28334 -0.56684 0.33172 -0.57413 0.37848 C -0.58142 0.42523 -0.57865 0.4801 -0.56441 0.52107 C -0.55017 0.56204 -0.50104 0.60718 -0.48872 0.62477 " pathEditMode="relative" ptsTypes="aaaaaaaaaaaA">
                                      <p:cBhvr>
                                        <p:cTn id="190" dur="1000" fill="hold"/>
                                        <p:tgtEl>
                                          <p:spTgt spid="28"/>
                                        </p:tgtEl>
                                        <p:attrNameLst>
                                          <p:attrName>ppt_x</p:attrName>
                                          <p:attrName>ppt_y</p:attrName>
                                        </p:attrNameLst>
                                      </p:cBhvr>
                                    </p:animMotion>
                                  </p:childTnLst>
                                </p:cTn>
                              </p:par>
                              <p:par>
                                <p:cTn id="191" presetID="0" presetClass="path" presetSubtype="0" accel="50000" decel="50000" fill="remove" nodeType="withEffect">
                                  <p:stCondLst>
                                    <p:cond delay="0"/>
                                  </p:stCondLst>
                                  <p:iterate type="lt">
                                    <p:tmPct val="0"/>
                                  </p:iterate>
                                  <p:childTnLst>
                                    <p:animMotion origin="layout" path="M -0.3276 0.04051 C -0.33663 0.03773 -0.34531 0.03473 -0.34861 0.0338 " pathEditMode="relative" rAng="0" ptsTypes="aA">
                                      <p:cBhvr>
                                        <p:cTn id="192" dur="500" fill="hold"/>
                                        <p:tgtEl>
                                          <p:spTgt spid="28"/>
                                        </p:tgtEl>
                                        <p:attrNameLst>
                                          <p:attrName>ppt_x</p:attrName>
                                          <p:attrName>ppt_y</p:attrName>
                                        </p:attrNameLst>
                                      </p:cBhvr>
                                      <p:rCtr x="-1059" y="-347"/>
                                    </p:animMotion>
                                  </p:childTnLst>
                                </p:cTn>
                              </p:par>
                              <p:par>
                                <p:cTn id="193" presetID="0" presetClass="path" presetSubtype="0" accel="50000" decel="50000" fill="remove" nodeType="withEffect">
                                  <p:stCondLst>
                                    <p:cond delay="0"/>
                                  </p:stCondLst>
                                  <p:iterate type="lt">
                                    <p:tmPct val="0"/>
                                  </p:iterate>
                                  <p:childTnLst>
                                    <p:animMotion origin="layout" path="M -0.30816 -0.18541 C -0.31111 -0.16412 -0.31441 -0.08796 -0.32622 -0.05625 C -0.33802 -0.02453 -0.36563 -0.01319 -0.37899 0.00486 C -0.39236 0.02292 -0.39896 0.04352 -0.40608 0.05209 C -0.41319 0.06065 -0.4184 0.05533 -0.4217 0.05625 " pathEditMode="relative" rAng="0" ptsTypes="aaaaa">
                                      <p:cBhvr>
                                        <p:cTn id="194" dur="1000" fill="hold"/>
                                        <p:tgtEl>
                                          <p:spTgt spid="28"/>
                                        </p:tgtEl>
                                        <p:attrNameLst>
                                          <p:attrName>ppt_x</p:attrName>
                                          <p:attrName>ppt_y</p:attrName>
                                        </p:attrNameLst>
                                      </p:cBhvr>
                                      <p:rCtr x="-5677" y="12292"/>
                                    </p:animMotion>
                                  </p:childTnLst>
                                </p:cTn>
                              </p:par>
                              <p:par>
                                <p:cTn id="195" presetID="0" presetClass="path" presetSubtype="0" accel="50000" decel="50000" fill="remove" nodeType="withEffect">
                                  <p:stCondLst>
                                    <p:cond delay="0"/>
                                  </p:stCondLst>
                                  <p:iterate type="lt">
                                    <p:tmPct val="0"/>
                                  </p:iterate>
                                  <p:childTnLst>
                                    <p:animMotion origin="layout" path="M -0.32795 -0.20069 C -0.33021 -0.19953 -0.33924 -0.1949 -0.34149 -0.19375 " pathEditMode="relative" rAng="0" ptsTypes="aa">
                                      <p:cBhvr>
                                        <p:cTn id="196" dur="500" fill="hold"/>
                                        <p:tgtEl>
                                          <p:spTgt spid="28"/>
                                        </p:tgtEl>
                                        <p:attrNameLst>
                                          <p:attrName>ppt_x</p:attrName>
                                          <p:attrName>ppt_y</p:attrName>
                                        </p:attrNameLst>
                                      </p:cBhvr>
                                      <p:rCtr x="-677" y="347"/>
                                    </p:animMotion>
                                  </p:childTnLst>
                                </p:cTn>
                              </p:par>
                              <p:par>
                                <p:cTn id="197" presetID="0" presetClass="path" presetSubtype="0" accel="50000" decel="50000" fill="remove" nodeType="withEffect">
                                  <p:stCondLst>
                                    <p:cond delay="0"/>
                                  </p:stCondLst>
                                  <p:iterate type="lt">
                                    <p:tmPct val="0"/>
                                  </p:iterate>
                                  <p:childTnLst>
                                    <p:animMotion origin="layout" path="M -0.2092 -0.19375 C -0.20382 -0.2037 -0.19844 -0.21365 -0.18733 -0.21319 C -0.17622 -0.21273 -0.12292 -0.21551 -0.14253 -0.19097 C -0.16215 -0.16643 -0.25122 -0.08588 -0.30503 -0.06597 C -0.35885 -0.04606 -0.4349 -0.07152 -0.46545 -0.07176 C -0.49601 -0.07199 -0.48333 -0.07662 -0.48837 -0.06736 C -0.4934 -0.0581 -0.48576 -0.02916 -0.49566 -0.01597 C -0.50556 -0.00277 -0.53542 -0.02986 -0.54774 0.01181 C -0.56007 0.05324 -0.56493 0.14375 -0.56962 0.23403 " pathEditMode="relative" ptsTypes="aaaaaaaaA">
                                      <p:cBhvr>
                                        <p:cTn id="198" dur="1000" fill="hold"/>
                                        <p:tgtEl>
                                          <p:spTgt spid="28"/>
                                        </p:tgtEl>
                                        <p:attrNameLst>
                                          <p:attrName>ppt_x</p:attrName>
                                          <p:attrName>ppt_y</p:attrName>
                                        </p:attrNameLst>
                                      </p:cBhvr>
                                    </p:animMotion>
                                  </p:childTnLst>
                                </p:cTn>
                              </p:par>
                              <p:par>
                                <p:cTn id="199" presetID="0" presetClass="path" presetSubtype="0" accel="50000" decel="50000" fill="remove" nodeType="withEffect">
                                  <p:stCondLst>
                                    <p:cond delay="0"/>
                                  </p:stCondLst>
                                  <p:iterate type="lt">
                                    <p:tmPct val="0"/>
                                  </p:iterate>
                                  <p:childTnLst>
                                    <p:animMotion origin="layout" path="M -0.42483 0.0132 C -0.44045 0.01945 -0.45608 0.02593 -0.46233 0.02848 " pathEditMode="relative" ptsTypes="aA">
                                      <p:cBhvr>
                                        <p:cTn id="200" dur="500" fill="hold"/>
                                        <p:tgtEl>
                                          <p:spTgt spid="28"/>
                                        </p:tgtEl>
                                        <p:attrNameLst>
                                          <p:attrName>ppt_x</p:attrName>
                                          <p:attrName>ppt_y</p:attrName>
                                        </p:attrNameLst>
                                      </p:cBhvr>
                                    </p:animMotion>
                                  </p:childTnLst>
                                </p:cTn>
                              </p:par>
                              <p:par>
                                <p:cTn id="201" presetID="0" presetClass="path" presetSubtype="0" accel="50000" decel="50000" fill="remove" nodeType="withEffect">
                                  <p:stCondLst>
                                    <p:cond delay="0"/>
                                  </p:stCondLst>
                                  <p:iterate type="lt">
                                    <p:tmPct val="0"/>
                                  </p:iterate>
                                  <p:childTnLst>
                                    <p:animMotion origin="layout" path="M -0.44705 0.06459 C -0.44705 0.08264 -0.44688 0.10093 -0.44705 0.10903 " pathEditMode="relative" rAng="0" ptsTypes="aA">
                                      <p:cBhvr>
                                        <p:cTn id="202" dur="500" fill="hold"/>
                                        <p:tgtEl>
                                          <p:spTgt spid="28"/>
                                        </p:tgtEl>
                                        <p:attrNameLst>
                                          <p:attrName>ppt_x</p:attrName>
                                          <p:attrName>ppt_y</p:attrName>
                                        </p:attrNameLst>
                                      </p:cBhvr>
                                      <p:rCtr x="0" y="2222"/>
                                    </p:animMotion>
                                  </p:childTnLst>
                                </p:cTn>
                              </p:par>
                            </p:childTnLst>
                          </p:cTn>
                        </p:par>
                        <p:par>
                          <p:cTn id="203" fill="hold">
                            <p:stCondLst>
                              <p:cond delay="14500"/>
                            </p:stCondLst>
                            <p:childTnLst>
                              <p:par>
                                <p:cTn id="204" presetID="31" presetClass="entr" presetSubtype="0" fill="remove" nodeType="afterEffect">
                                  <p:stCondLst>
                                    <p:cond delay="0"/>
                                  </p:stCondLst>
                                  <p:iterate type="lt">
                                    <p:tmPct val="5000"/>
                                  </p:iterate>
                                  <p:childTnLst>
                                    <p:set>
                                      <p:cBhvr>
                                        <p:cTn id="205" dur="1" fill="hold">
                                          <p:stCondLst>
                                            <p:cond delay="0"/>
                                          </p:stCondLst>
                                        </p:cTn>
                                        <p:tgtEl>
                                          <p:spTgt spid="28"/>
                                        </p:tgtEl>
                                        <p:attrNameLst>
                                          <p:attrName>style.visibility</p:attrName>
                                        </p:attrNameLst>
                                      </p:cBhvr>
                                      <p:to>
                                        <p:strVal val="visible"/>
                                      </p:to>
                                    </p:set>
                                    <p:anim calcmode="lin" valueType="num">
                                      <p:cBhvr>
                                        <p:cTn id="206" dur="1000" fill="hold"/>
                                        <p:tgtEl>
                                          <p:spTgt spid="28"/>
                                        </p:tgtEl>
                                        <p:attrNameLst>
                                          <p:attrName>ppt_w</p:attrName>
                                        </p:attrNameLst>
                                      </p:cBhvr>
                                      <p:tavLst>
                                        <p:tav tm="0">
                                          <p:val>
                                            <p:fltVal val="0"/>
                                          </p:val>
                                        </p:tav>
                                        <p:tav tm="100000">
                                          <p:val>
                                            <p:strVal val="#ppt_w"/>
                                          </p:val>
                                        </p:tav>
                                      </p:tavLst>
                                    </p:anim>
                                    <p:anim calcmode="lin" valueType="num">
                                      <p:cBhvr>
                                        <p:cTn id="207" dur="1000" fill="hold"/>
                                        <p:tgtEl>
                                          <p:spTgt spid="28"/>
                                        </p:tgtEl>
                                        <p:attrNameLst>
                                          <p:attrName>ppt_h</p:attrName>
                                        </p:attrNameLst>
                                      </p:cBhvr>
                                      <p:tavLst>
                                        <p:tav tm="0">
                                          <p:val>
                                            <p:fltVal val="0"/>
                                          </p:val>
                                        </p:tav>
                                        <p:tav tm="100000">
                                          <p:val>
                                            <p:strVal val="#ppt_h"/>
                                          </p:val>
                                        </p:tav>
                                      </p:tavLst>
                                    </p:anim>
                                    <p:anim calcmode="lin" valueType="num">
                                      <p:cBhvr>
                                        <p:cTn id="208" dur="1000" fill="hold"/>
                                        <p:tgtEl>
                                          <p:spTgt spid="28"/>
                                        </p:tgtEl>
                                        <p:attrNameLst>
                                          <p:attrName>style.rotation</p:attrName>
                                        </p:attrNameLst>
                                      </p:cBhvr>
                                      <p:tavLst>
                                        <p:tav tm="0">
                                          <p:val>
                                            <p:fltVal val="90"/>
                                          </p:val>
                                        </p:tav>
                                        <p:tav tm="100000">
                                          <p:val>
                                            <p:fltVal val="0"/>
                                          </p:val>
                                        </p:tav>
                                      </p:tavLst>
                                    </p:anim>
                                    <p:animEffect transition="in" filter="fade">
                                      <p:cBhvr>
                                        <p:cTn id="209" dur="1000"/>
                                        <p:tgtEl>
                                          <p:spTgt spid="28"/>
                                        </p:tgtEl>
                                      </p:cBhvr>
                                    </p:animEffect>
                                  </p:childTnLst>
                                  <p:subTnLst>
                                    <p:set>
                                      <p:cBhvr override="childStyle">
                                        <p:cTn dur="1" fill="hold" display="0" masterRel="sameClick" afterEffect="1">
                                          <p:stCondLst>
                                            <p:cond evt="end" delay="0">
                                              <p:tn val="204"/>
                                            </p:cond>
                                          </p:stCondLst>
                                        </p:cTn>
                                        <p:tgtEl>
                                          <p:spTgt spid="28"/>
                                        </p:tgtEl>
                                        <p:attrNameLst>
                                          <p:attrName>style.visibility</p:attrName>
                                        </p:attrNameLst>
                                      </p:cBhvr>
                                      <p:to>
                                        <p:strVal val="hidden"/>
                                      </p:to>
                                    </p:set>
                                  </p:subTnLst>
                                </p:cTn>
                              </p:par>
                              <p:par>
                                <p:cTn id="210" presetID="0" presetClass="path" presetSubtype="0" accel="50000" decel="50000" fill="remove" nodeType="withEffect">
                                  <p:stCondLst>
                                    <p:cond delay="0"/>
                                  </p:stCondLst>
                                  <p:iterate type="lt">
                                    <p:tmPct val="0"/>
                                  </p:iterate>
                                  <p:childTnLst>
                                    <p:animMotion origin="layout" path="M 0.1599 -0.07615 C 0.15538 -0.03449 0.15087 0.00718 0.12101 0.04236 C 0.09115 0.07755 0.03281 0.11991 -0.01927 0.13496 C -0.07135 0.15 -0.15625 0.12107 -0.19149 0.13311 C -0.22674 0.14514 -0.22292 0.17176 -0.23038 0.20718 C -0.23785 0.24236 -0.23472 0.31459 -0.23594 0.34422 C -0.23715 0.37385 -0.23715 0.37963 -0.23733 0.38496 " pathEditMode="relative" ptsTypes="aaaaaaA">
                                      <p:cBhvr>
                                        <p:cTn id="211" dur="1000" fill="hold"/>
                                        <p:tgtEl>
                                          <p:spTgt spid="33"/>
                                        </p:tgtEl>
                                        <p:attrNameLst>
                                          <p:attrName>ppt_x</p:attrName>
                                          <p:attrName>ppt_y</p:attrName>
                                        </p:attrNameLst>
                                      </p:cBhvr>
                                    </p:animMotion>
                                  </p:childTnLst>
                                </p:cTn>
                              </p:par>
                              <p:par>
                                <p:cTn id="212" presetID="42" presetClass="path" presetSubtype="0" accel="50000" decel="50000" fill="remove" nodeType="withEffect">
                                  <p:stCondLst>
                                    <p:cond delay="0"/>
                                  </p:stCondLst>
                                  <p:iterate type="lt">
                                    <p:tmPct val="0"/>
                                  </p:iterate>
                                  <p:childTnLst>
                                    <p:animMotion origin="layout" path="M 0.08455 0.11922 L 0.08455 0.15857 " pathEditMode="relative" rAng="0" ptsTypes="AA">
                                      <p:cBhvr>
                                        <p:cTn id="213" dur="500" fill="hold"/>
                                        <p:tgtEl>
                                          <p:spTgt spid="33"/>
                                        </p:tgtEl>
                                        <p:attrNameLst>
                                          <p:attrName>ppt_x</p:attrName>
                                          <p:attrName>ppt_y</p:attrName>
                                        </p:attrNameLst>
                                      </p:cBhvr>
                                      <p:rCtr x="0" y="1968"/>
                                    </p:animMotion>
                                  </p:childTnLst>
                                </p:cTn>
                              </p:par>
                              <p:par>
                                <p:cTn id="214" presetID="0" presetClass="path" presetSubtype="0" accel="50000" decel="50000" fill="remove" nodeType="withEffect">
                                  <p:stCondLst>
                                    <p:cond delay="0"/>
                                  </p:stCondLst>
                                  <p:iterate type="lt">
                                    <p:tmPct val="0"/>
                                  </p:iterate>
                                  <p:childTnLst>
                                    <p:animMotion origin="layout" path="M -0.06233 -0.14097 C -0.06406 -0.08564 -0.06563 -0.03009 -0.07205 -0.00023 C -0.07847 0.02963 -0.08177 0.02639 -0.10122 0.03866 C -0.12066 0.05093 -0.16042 0.04861 -0.18872 0.07385 C -0.21701 0.09908 -0.2408 0.16389 -0.27066 0.19051 C -0.30052 0.21713 -0.34688 0.23102 -0.36788 0.23311 C -0.38889 0.23519 -0.39167 0.21621 -0.39705 0.20348 C -0.40243 0.19074 -0.39931 0.16482 -0.39983 0.15718 " pathEditMode="fixed" ptsTypes="aaaaaaaA">
                                      <p:cBhvr>
                                        <p:cTn id="215" dur="1000" fill="hold"/>
                                        <p:tgtEl>
                                          <p:spTgt spid="33"/>
                                        </p:tgtEl>
                                        <p:attrNameLst>
                                          <p:attrName>ppt_x</p:attrName>
                                          <p:attrName>ppt_y</p:attrName>
                                        </p:attrNameLst>
                                      </p:cBhvr>
                                    </p:animMotion>
                                  </p:childTnLst>
                                </p:cTn>
                              </p:par>
                              <p:par>
                                <p:cTn id="216" presetID="0" presetClass="path" presetSubtype="0" accel="50000" decel="50000" fill="remove" nodeType="withEffect">
                                  <p:stCondLst>
                                    <p:cond delay="0"/>
                                  </p:stCondLst>
                                  <p:iterate type="lt">
                                    <p:tmPct val="0"/>
                                  </p:iterate>
                                  <p:childTnLst>
                                    <p:animMotion origin="layout" path="M -0.11927 -0.05949 C -0.12622 -0.05301 -0.13299 -0.04652 -0.13455 -0.04467 " pathEditMode="relative" ptsTypes="aA">
                                      <p:cBhvr>
                                        <p:cTn id="217" dur="500" fill="hold"/>
                                        <p:tgtEl>
                                          <p:spTgt spid="33"/>
                                        </p:tgtEl>
                                        <p:attrNameLst>
                                          <p:attrName>ppt_x</p:attrName>
                                          <p:attrName>ppt_y</p:attrName>
                                        </p:attrNameLst>
                                      </p:cBhvr>
                                    </p:animMotion>
                                  </p:childTnLst>
                                </p:cTn>
                              </p:par>
                              <p:par>
                                <p:cTn id="218" presetID="42" presetClass="path" presetSubtype="0" accel="50000" decel="50000" fill="remove" nodeType="withEffect">
                                  <p:stCondLst>
                                    <p:cond delay="0"/>
                                  </p:stCondLst>
                                  <p:iterate type="lt">
                                    <p:tmPct val="0"/>
                                  </p:iterate>
                                  <p:childTnLst>
                                    <p:animMotion origin="layout" path="M -0.12708 -0.10416 L -0.12708 -0.07777 " pathEditMode="relative" rAng="0" ptsTypes="AA">
                                      <p:cBhvr>
                                        <p:cTn id="219" dur="500" fill="hold"/>
                                        <p:tgtEl>
                                          <p:spTgt spid="33"/>
                                        </p:tgtEl>
                                        <p:attrNameLst>
                                          <p:attrName>ppt_x</p:attrName>
                                          <p:attrName>ppt_y</p:attrName>
                                        </p:attrNameLst>
                                      </p:cBhvr>
                                      <p:rCtr x="0" y="1319"/>
                                    </p:animMotion>
                                  </p:childTnLst>
                                </p:cTn>
                              </p:par>
                              <p:par>
                                <p:cTn id="220" presetID="0" presetClass="path" presetSubtype="0" accel="50000" decel="50000" fill="remove" nodeType="withEffect">
                                  <p:stCondLst>
                                    <p:cond delay="0"/>
                                  </p:stCondLst>
                                  <p:iterate type="lt">
                                    <p:tmPct val="0"/>
                                  </p:iterate>
                                  <p:childTnLst>
                                    <p:animMotion origin="layout" path="M -0.15399 -0.15578 C -0.15573 -0.11736 -0.15729 -0.0787 -0.16094 -0.05393 C -0.16458 -0.02916 -0.1651 -0.02129 -0.17622 -0.00764 C -0.18733 0.00602 -0.21424 0.01389 -0.2276 0.02755 C -0.24097 0.04121 -0.24722 0.05926 -0.25677 0.07385 C -0.26632 0.0882 -0.2776 0.10764 -0.28455 0.11459 C -0.29149 0.1213 -0.29497 0.11783 -0.29844 0.11459 " pathEditMode="relative" ptsTypes="aaaaaaA">
                                      <p:cBhvr>
                                        <p:cTn id="221" dur="1000" fill="hold"/>
                                        <p:tgtEl>
                                          <p:spTgt spid="33"/>
                                        </p:tgtEl>
                                        <p:attrNameLst>
                                          <p:attrName>ppt_x</p:attrName>
                                          <p:attrName>ppt_y</p:attrName>
                                        </p:attrNameLst>
                                      </p:cBhvr>
                                    </p:animMotion>
                                  </p:childTnLst>
                                </p:cTn>
                              </p:par>
                              <p:par>
                                <p:cTn id="222" presetID="35" presetClass="path" presetSubtype="0" accel="50000" decel="50000" fill="remove" nodeType="withEffect">
                                  <p:stCondLst>
                                    <p:cond delay="0"/>
                                  </p:stCondLst>
                                  <p:iterate type="lt">
                                    <p:tmPct val="0"/>
                                  </p:iterate>
                                  <p:childTnLst>
                                    <p:animMotion origin="layout" path="M -0.21649 -0.07777 L -0.23542 -0.07662 " pathEditMode="relative" rAng="0" ptsTypes="AA">
                                      <p:cBhvr>
                                        <p:cTn id="223" dur="500" fill="hold"/>
                                        <p:tgtEl>
                                          <p:spTgt spid="33"/>
                                        </p:tgtEl>
                                        <p:attrNameLst>
                                          <p:attrName>ppt_x</p:attrName>
                                          <p:attrName>ppt_y</p:attrName>
                                        </p:attrNameLst>
                                      </p:cBhvr>
                                      <p:rCtr x="-955" y="46"/>
                                    </p:animMotion>
                                  </p:childTnLst>
                                </p:cTn>
                              </p:par>
                              <p:par>
                                <p:cTn id="224" presetID="0" presetClass="path" presetSubtype="0" accel="50000" decel="50000" fill="remove" nodeType="withEffect">
                                  <p:stCondLst>
                                    <p:cond delay="0"/>
                                  </p:stCondLst>
                                  <p:iterate type="lt">
                                    <p:tmPct val="0"/>
                                  </p:iterate>
                                  <p:childTnLst>
                                    <p:animMotion origin="layout" path="M -0.29358 -0.01319 C -0.28628 -0.02477 -0.27899 -0.03611 -0.26927 -0.03912 C -0.25955 -0.04213 -0.23333 -0.03935 -0.23524 -0.03171 C -0.23715 -0.02407 -0.27118 -0.00648 -0.28108 0.00625 C -0.29097 0.01898 -0.29306 0.03658 -0.29497 0.04422 C -0.29688 0.05186 -0.29375 0.05047 -0.29219 0.05162 C -0.29063 0.05278 -0.26858 0.04005 -0.28524 0.05162 C -0.30191 0.0632 -0.35295 0.08959 -0.39219 0.12107 C -0.43142 0.15255 -0.49028 0.19769 -0.52066 0.24051 C -0.55104 0.28334 -0.56684 0.33172 -0.57413 0.37848 C -0.58142 0.42523 -0.57865 0.4801 -0.56441 0.52107 C -0.55017 0.56204 -0.50104 0.60718 -0.48872 0.62477 " pathEditMode="relative" ptsTypes="aaaaaaaaaaaA">
                                      <p:cBhvr>
                                        <p:cTn id="225" dur="1000" fill="hold"/>
                                        <p:tgtEl>
                                          <p:spTgt spid="33"/>
                                        </p:tgtEl>
                                        <p:attrNameLst>
                                          <p:attrName>ppt_x</p:attrName>
                                          <p:attrName>ppt_y</p:attrName>
                                        </p:attrNameLst>
                                      </p:cBhvr>
                                    </p:animMotion>
                                  </p:childTnLst>
                                </p:cTn>
                              </p:par>
                              <p:par>
                                <p:cTn id="226" presetID="0" presetClass="path" presetSubtype="0" accel="50000" decel="50000" fill="remove" nodeType="withEffect">
                                  <p:stCondLst>
                                    <p:cond delay="0"/>
                                  </p:stCondLst>
                                  <p:iterate type="lt">
                                    <p:tmPct val="0"/>
                                  </p:iterate>
                                  <p:childTnLst>
                                    <p:animMotion origin="layout" path="M -0.3276 0.04051 C -0.33663 0.03773 -0.34531 0.03473 -0.34861 0.0338 " pathEditMode="relative" rAng="0" ptsTypes="aA">
                                      <p:cBhvr>
                                        <p:cTn id="227" dur="500" fill="hold"/>
                                        <p:tgtEl>
                                          <p:spTgt spid="33"/>
                                        </p:tgtEl>
                                        <p:attrNameLst>
                                          <p:attrName>ppt_x</p:attrName>
                                          <p:attrName>ppt_y</p:attrName>
                                        </p:attrNameLst>
                                      </p:cBhvr>
                                      <p:rCtr x="-1059" y="-347"/>
                                    </p:animMotion>
                                  </p:childTnLst>
                                </p:cTn>
                              </p:par>
                              <p:par>
                                <p:cTn id="228" presetID="0" presetClass="path" presetSubtype="0" accel="50000" decel="50000" fill="remove" nodeType="withEffect">
                                  <p:stCondLst>
                                    <p:cond delay="0"/>
                                  </p:stCondLst>
                                  <p:iterate type="lt">
                                    <p:tmPct val="0"/>
                                  </p:iterate>
                                  <p:childTnLst>
                                    <p:animMotion origin="layout" path="M -0.30816 -0.18541 C -0.31111 -0.16412 -0.31441 -0.08796 -0.32622 -0.05625 C -0.33802 -0.02453 -0.36563 -0.01319 -0.37899 0.00486 C -0.39236 0.02292 -0.39896 0.04352 -0.40608 0.05209 C -0.41319 0.06065 -0.4184 0.05533 -0.4217 0.05625 " pathEditMode="relative" rAng="0" ptsTypes="aaaaa">
                                      <p:cBhvr>
                                        <p:cTn id="229" dur="1000" fill="hold"/>
                                        <p:tgtEl>
                                          <p:spTgt spid="33"/>
                                        </p:tgtEl>
                                        <p:attrNameLst>
                                          <p:attrName>ppt_x</p:attrName>
                                          <p:attrName>ppt_y</p:attrName>
                                        </p:attrNameLst>
                                      </p:cBhvr>
                                      <p:rCtr x="-5677" y="12292"/>
                                    </p:animMotion>
                                  </p:childTnLst>
                                </p:cTn>
                              </p:par>
                              <p:par>
                                <p:cTn id="230" presetID="0" presetClass="path" presetSubtype="0" accel="50000" decel="50000" fill="remove" nodeType="withEffect">
                                  <p:stCondLst>
                                    <p:cond delay="0"/>
                                  </p:stCondLst>
                                  <p:iterate type="lt">
                                    <p:tmPct val="0"/>
                                  </p:iterate>
                                  <p:childTnLst>
                                    <p:animMotion origin="layout" path="M -0.32795 -0.20069 C -0.33021 -0.19953 -0.33924 -0.1949 -0.34149 -0.19375 " pathEditMode="relative" rAng="0" ptsTypes="aa">
                                      <p:cBhvr>
                                        <p:cTn id="231" dur="500" fill="hold"/>
                                        <p:tgtEl>
                                          <p:spTgt spid="33"/>
                                        </p:tgtEl>
                                        <p:attrNameLst>
                                          <p:attrName>ppt_x</p:attrName>
                                          <p:attrName>ppt_y</p:attrName>
                                        </p:attrNameLst>
                                      </p:cBhvr>
                                      <p:rCtr x="-677" y="347"/>
                                    </p:animMotion>
                                  </p:childTnLst>
                                </p:cTn>
                              </p:par>
                              <p:par>
                                <p:cTn id="232" presetID="0" presetClass="path" presetSubtype="0" accel="50000" decel="50000" fill="remove" nodeType="withEffect">
                                  <p:stCondLst>
                                    <p:cond delay="0"/>
                                  </p:stCondLst>
                                  <p:iterate type="lt">
                                    <p:tmPct val="0"/>
                                  </p:iterate>
                                  <p:childTnLst>
                                    <p:animMotion origin="layout" path="M -0.2092 -0.19375 C -0.20382 -0.2037 -0.19844 -0.21365 -0.18733 -0.21319 C -0.17622 -0.21273 -0.12292 -0.21551 -0.14253 -0.19097 C -0.16215 -0.16643 -0.25122 -0.08588 -0.30503 -0.06597 C -0.35885 -0.04606 -0.4349 -0.07152 -0.46545 -0.07176 C -0.49601 -0.07199 -0.48333 -0.07662 -0.48837 -0.06736 C -0.4934 -0.0581 -0.48576 -0.02916 -0.49566 -0.01597 C -0.50556 -0.00277 -0.53542 -0.02986 -0.54774 0.01181 C -0.56007 0.05324 -0.56493 0.14375 -0.56962 0.23403 " pathEditMode="relative" ptsTypes="aaaaaaaaA">
                                      <p:cBhvr>
                                        <p:cTn id="233" dur="1000" fill="hold"/>
                                        <p:tgtEl>
                                          <p:spTgt spid="33"/>
                                        </p:tgtEl>
                                        <p:attrNameLst>
                                          <p:attrName>ppt_x</p:attrName>
                                          <p:attrName>ppt_y</p:attrName>
                                        </p:attrNameLst>
                                      </p:cBhvr>
                                    </p:animMotion>
                                  </p:childTnLst>
                                </p:cTn>
                              </p:par>
                              <p:par>
                                <p:cTn id="234" presetID="0" presetClass="path" presetSubtype="0" accel="50000" decel="50000" fill="remove" nodeType="withEffect">
                                  <p:stCondLst>
                                    <p:cond delay="0"/>
                                  </p:stCondLst>
                                  <p:iterate type="lt">
                                    <p:tmPct val="0"/>
                                  </p:iterate>
                                  <p:childTnLst>
                                    <p:animMotion origin="layout" path="M -0.42483 0.0132 C -0.44045 0.01945 -0.45608 0.02593 -0.46233 0.02848 " pathEditMode="relative" ptsTypes="aA">
                                      <p:cBhvr>
                                        <p:cTn id="235" dur="500" fill="hold"/>
                                        <p:tgtEl>
                                          <p:spTgt spid="33"/>
                                        </p:tgtEl>
                                        <p:attrNameLst>
                                          <p:attrName>ppt_x</p:attrName>
                                          <p:attrName>ppt_y</p:attrName>
                                        </p:attrNameLst>
                                      </p:cBhvr>
                                    </p:animMotion>
                                  </p:childTnLst>
                                </p:cTn>
                              </p:par>
                              <p:par>
                                <p:cTn id="236" presetID="0" presetClass="path" presetSubtype="0" accel="50000" decel="50000" fill="remove" nodeType="withEffect">
                                  <p:stCondLst>
                                    <p:cond delay="0"/>
                                  </p:stCondLst>
                                  <p:iterate type="lt">
                                    <p:tmPct val="0"/>
                                  </p:iterate>
                                  <p:childTnLst>
                                    <p:animMotion origin="layout" path="M -0.44705 0.06459 C -0.44705 0.08264 -0.44688 0.10093 -0.44705 0.10903 " pathEditMode="relative" rAng="0" ptsTypes="aA">
                                      <p:cBhvr>
                                        <p:cTn id="237" dur="500" fill="hold"/>
                                        <p:tgtEl>
                                          <p:spTgt spid="33"/>
                                        </p:tgtEl>
                                        <p:attrNameLst>
                                          <p:attrName>ppt_x</p:attrName>
                                          <p:attrName>ppt_y</p:attrName>
                                        </p:attrNameLst>
                                      </p:cBhvr>
                                      <p:rCtr x="0" y="2222"/>
                                    </p:animMotion>
                                  </p:childTnLst>
                                </p:cTn>
                              </p:par>
                            </p:childTnLst>
                          </p:cTn>
                        </p:par>
                        <p:par>
                          <p:cTn id="238" fill="hold">
                            <p:stCondLst>
                              <p:cond delay="15500"/>
                            </p:stCondLst>
                            <p:childTnLst>
                              <p:par>
                                <p:cTn id="239" presetID="31" presetClass="entr" presetSubtype="0" fill="remove" nodeType="afterEffect">
                                  <p:stCondLst>
                                    <p:cond delay="0"/>
                                  </p:stCondLst>
                                  <p:iterate type="lt">
                                    <p:tmPct val="5000"/>
                                  </p:iterate>
                                  <p:childTnLst>
                                    <p:set>
                                      <p:cBhvr>
                                        <p:cTn id="240" dur="1" fill="hold">
                                          <p:stCondLst>
                                            <p:cond delay="0"/>
                                          </p:stCondLst>
                                        </p:cTn>
                                        <p:tgtEl>
                                          <p:spTgt spid="33"/>
                                        </p:tgtEl>
                                        <p:attrNameLst>
                                          <p:attrName>style.visibility</p:attrName>
                                        </p:attrNameLst>
                                      </p:cBhvr>
                                      <p:to>
                                        <p:strVal val="visible"/>
                                      </p:to>
                                    </p:set>
                                    <p:anim calcmode="lin" valueType="num">
                                      <p:cBhvr>
                                        <p:cTn id="241" dur="1000" fill="hold"/>
                                        <p:tgtEl>
                                          <p:spTgt spid="33"/>
                                        </p:tgtEl>
                                        <p:attrNameLst>
                                          <p:attrName>ppt_w</p:attrName>
                                        </p:attrNameLst>
                                      </p:cBhvr>
                                      <p:tavLst>
                                        <p:tav tm="0">
                                          <p:val>
                                            <p:fltVal val="0"/>
                                          </p:val>
                                        </p:tav>
                                        <p:tav tm="100000">
                                          <p:val>
                                            <p:strVal val="#ppt_w"/>
                                          </p:val>
                                        </p:tav>
                                      </p:tavLst>
                                    </p:anim>
                                    <p:anim calcmode="lin" valueType="num">
                                      <p:cBhvr>
                                        <p:cTn id="242" dur="1000" fill="hold"/>
                                        <p:tgtEl>
                                          <p:spTgt spid="33"/>
                                        </p:tgtEl>
                                        <p:attrNameLst>
                                          <p:attrName>ppt_h</p:attrName>
                                        </p:attrNameLst>
                                      </p:cBhvr>
                                      <p:tavLst>
                                        <p:tav tm="0">
                                          <p:val>
                                            <p:fltVal val="0"/>
                                          </p:val>
                                        </p:tav>
                                        <p:tav tm="100000">
                                          <p:val>
                                            <p:strVal val="#ppt_h"/>
                                          </p:val>
                                        </p:tav>
                                      </p:tavLst>
                                    </p:anim>
                                    <p:anim calcmode="lin" valueType="num">
                                      <p:cBhvr>
                                        <p:cTn id="243" dur="1000" fill="hold"/>
                                        <p:tgtEl>
                                          <p:spTgt spid="33"/>
                                        </p:tgtEl>
                                        <p:attrNameLst>
                                          <p:attrName>style.rotation</p:attrName>
                                        </p:attrNameLst>
                                      </p:cBhvr>
                                      <p:tavLst>
                                        <p:tav tm="0">
                                          <p:val>
                                            <p:fltVal val="90"/>
                                          </p:val>
                                        </p:tav>
                                        <p:tav tm="100000">
                                          <p:val>
                                            <p:fltVal val="0"/>
                                          </p:val>
                                        </p:tav>
                                      </p:tavLst>
                                    </p:anim>
                                    <p:animEffect transition="in" filter="fade">
                                      <p:cBhvr>
                                        <p:cTn id="244" dur="1000"/>
                                        <p:tgtEl>
                                          <p:spTgt spid="33"/>
                                        </p:tgtEl>
                                      </p:cBhvr>
                                    </p:animEffect>
                                  </p:childTnLst>
                                  <p:subTnLst>
                                    <p:set>
                                      <p:cBhvr override="childStyle">
                                        <p:cTn dur="1" fill="hold" display="0" masterRel="sameClick" afterEffect="1">
                                          <p:stCondLst>
                                            <p:cond evt="end" delay="0">
                                              <p:tn val="239"/>
                                            </p:cond>
                                          </p:stCondLst>
                                        </p:cTn>
                                        <p:tgtEl>
                                          <p:spTgt spid="33"/>
                                        </p:tgtEl>
                                        <p:attrNameLst>
                                          <p:attrName>style.visibility</p:attrName>
                                        </p:attrNameLst>
                                      </p:cBhvr>
                                      <p:to>
                                        <p:strVal val="hidden"/>
                                      </p:to>
                                    </p:set>
                                  </p:subTnLst>
                                </p:cTn>
                              </p:par>
                              <p:par>
                                <p:cTn id="245" presetID="0" presetClass="path" presetSubtype="0" accel="50000" decel="50000" fill="remove" nodeType="withEffect">
                                  <p:stCondLst>
                                    <p:cond delay="0"/>
                                  </p:stCondLst>
                                  <p:iterate type="lt">
                                    <p:tmPct val="0"/>
                                  </p:iterate>
                                  <p:childTnLst>
                                    <p:animMotion origin="layout" path="M 0.1599 -0.07615 C 0.15538 -0.03449 0.15087 0.00718 0.12101 0.04236 C 0.09115 0.07755 0.03281 0.11991 -0.01927 0.13496 C -0.07135 0.15 -0.15625 0.12107 -0.19149 0.13311 C -0.22674 0.14514 -0.22292 0.17176 -0.23038 0.20718 C -0.23785 0.24236 -0.23472 0.31459 -0.23594 0.34422 C -0.23715 0.37385 -0.23715 0.37963 -0.23733 0.38496 " pathEditMode="relative" ptsTypes="aaaaaaA">
                                      <p:cBhvr>
                                        <p:cTn id="246" dur="1000" fill="hold"/>
                                        <p:tgtEl>
                                          <p:spTgt spid="38"/>
                                        </p:tgtEl>
                                        <p:attrNameLst>
                                          <p:attrName>ppt_x</p:attrName>
                                          <p:attrName>ppt_y</p:attrName>
                                        </p:attrNameLst>
                                      </p:cBhvr>
                                    </p:animMotion>
                                  </p:childTnLst>
                                </p:cTn>
                              </p:par>
                              <p:par>
                                <p:cTn id="247" presetID="42" presetClass="path" presetSubtype="0" accel="50000" decel="50000" fill="remove" nodeType="withEffect">
                                  <p:stCondLst>
                                    <p:cond delay="0"/>
                                  </p:stCondLst>
                                  <p:iterate type="lt">
                                    <p:tmPct val="0"/>
                                  </p:iterate>
                                  <p:childTnLst>
                                    <p:animMotion origin="layout" path="M 0.08455 0.11922 L 0.08455 0.15857 " pathEditMode="relative" rAng="0" ptsTypes="AA">
                                      <p:cBhvr>
                                        <p:cTn id="248" dur="500" fill="hold"/>
                                        <p:tgtEl>
                                          <p:spTgt spid="38"/>
                                        </p:tgtEl>
                                        <p:attrNameLst>
                                          <p:attrName>ppt_x</p:attrName>
                                          <p:attrName>ppt_y</p:attrName>
                                        </p:attrNameLst>
                                      </p:cBhvr>
                                      <p:rCtr x="0" y="1968"/>
                                    </p:animMotion>
                                  </p:childTnLst>
                                </p:cTn>
                              </p:par>
                              <p:par>
                                <p:cTn id="249" presetID="0" presetClass="path" presetSubtype="0" accel="50000" decel="50000" fill="remove" nodeType="withEffect">
                                  <p:stCondLst>
                                    <p:cond delay="0"/>
                                  </p:stCondLst>
                                  <p:iterate type="lt">
                                    <p:tmPct val="0"/>
                                  </p:iterate>
                                  <p:childTnLst>
                                    <p:animMotion origin="layout" path="M -0.06233 -0.14097 C -0.06406 -0.08564 -0.06563 -0.03009 -0.07205 -0.00023 C -0.07847 0.02963 -0.08177 0.02639 -0.10122 0.03866 C -0.12066 0.05093 -0.16042 0.04861 -0.18872 0.07385 C -0.21701 0.09908 -0.2408 0.16389 -0.27066 0.19051 C -0.30052 0.21713 -0.34688 0.23102 -0.36788 0.23311 C -0.38889 0.23519 -0.39167 0.21621 -0.39705 0.20348 C -0.40243 0.19074 -0.39931 0.16482 -0.39983 0.15718 " pathEditMode="fixed" ptsTypes="aaaaaaaA">
                                      <p:cBhvr>
                                        <p:cTn id="250" dur="1000" fill="hold"/>
                                        <p:tgtEl>
                                          <p:spTgt spid="38"/>
                                        </p:tgtEl>
                                        <p:attrNameLst>
                                          <p:attrName>ppt_x</p:attrName>
                                          <p:attrName>ppt_y</p:attrName>
                                        </p:attrNameLst>
                                      </p:cBhvr>
                                    </p:animMotion>
                                  </p:childTnLst>
                                </p:cTn>
                              </p:par>
                              <p:par>
                                <p:cTn id="251" presetID="0" presetClass="path" presetSubtype="0" accel="50000" decel="50000" fill="remove" nodeType="withEffect">
                                  <p:stCondLst>
                                    <p:cond delay="0"/>
                                  </p:stCondLst>
                                  <p:iterate type="lt">
                                    <p:tmPct val="0"/>
                                  </p:iterate>
                                  <p:childTnLst>
                                    <p:animMotion origin="layout" path="M -0.11927 -0.05949 C -0.12622 -0.05301 -0.13299 -0.04652 -0.13455 -0.04467 " pathEditMode="relative" ptsTypes="aA">
                                      <p:cBhvr>
                                        <p:cTn id="252" dur="500" fill="hold"/>
                                        <p:tgtEl>
                                          <p:spTgt spid="38"/>
                                        </p:tgtEl>
                                        <p:attrNameLst>
                                          <p:attrName>ppt_x</p:attrName>
                                          <p:attrName>ppt_y</p:attrName>
                                        </p:attrNameLst>
                                      </p:cBhvr>
                                    </p:animMotion>
                                  </p:childTnLst>
                                </p:cTn>
                              </p:par>
                              <p:par>
                                <p:cTn id="253" presetID="42" presetClass="path" presetSubtype="0" accel="50000" decel="50000" fill="remove" nodeType="withEffect">
                                  <p:stCondLst>
                                    <p:cond delay="0"/>
                                  </p:stCondLst>
                                  <p:iterate type="lt">
                                    <p:tmPct val="0"/>
                                  </p:iterate>
                                  <p:childTnLst>
                                    <p:animMotion origin="layout" path="M -0.12708 -0.10416 L -0.12708 -0.07777 " pathEditMode="relative" rAng="0" ptsTypes="AA">
                                      <p:cBhvr>
                                        <p:cTn id="254" dur="500" fill="hold"/>
                                        <p:tgtEl>
                                          <p:spTgt spid="38"/>
                                        </p:tgtEl>
                                        <p:attrNameLst>
                                          <p:attrName>ppt_x</p:attrName>
                                          <p:attrName>ppt_y</p:attrName>
                                        </p:attrNameLst>
                                      </p:cBhvr>
                                      <p:rCtr x="0" y="1319"/>
                                    </p:animMotion>
                                  </p:childTnLst>
                                </p:cTn>
                              </p:par>
                              <p:par>
                                <p:cTn id="255" presetID="0" presetClass="path" presetSubtype="0" accel="50000" decel="50000" fill="remove" nodeType="withEffect">
                                  <p:stCondLst>
                                    <p:cond delay="0"/>
                                  </p:stCondLst>
                                  <p:iterate type="lt">
                                    <p:tmPct val="0"/>
                                  </p:iterate>
                                  <p:childTnLst>
                                    <p:animMotion origin="layout" path="M -0.15399 -0.15578 C -0.15573 -0.11736 -0.15729 -0.0787 -0.16094 -0.05393 C -0.16458 -0.02916 -0.1651 -0.02129 -0.17622 -0.00764 C -0.18733 0.00602 -0.21424 0.01389 -0.2276 0.02755 C -0.24097 0.04121 -0.24722 0.05926 -0.25677 0.07385 C -0.26632 0.0882 -0.2776 0.10764 -0.28455 0.11459 C -0.29149 0.1213 -0.29497 0.11783 -0.29844 0.11459 " pathEditMode="relative" ptsTypes="aaaaaaA">
                                      <p:cBhvr>
                                        <p:cTn id="256" dur="1000" fill="hold"/>
                                        <p:tgtEl>
                                          <p:spTgt spid="38"/>
                                        </p:tgtEl>
                                        <p:attrNameLst>
                                          <p:attrName>ppt_x</p:attrName>
                                          <p:attrName>ppt_y</p:attrName>
                                        </p:attrNameLst>
                                      </p:cBhvr>
                                    </p:animMotion>
                                  </p:childTnLst>
                                </p:cTn>
                              </p:par>
                              <p:par>
                                <p:cTn id="257" presetID="35" presetClass="path" presetSubtype="0" accel="50000" decel="50000" fill="remove" nodeType="withEffect">
                                  <p:stCondLst>
                                    <p:cond delay="0"/>
                                  </p:stCondLst>
                                  <p:iterate type="lt">
                                    <p:tmPct val="0"/>
                                  </p:iterate>
                                  <p:childTnLst>
                                    <p:animMotion origin="layout" path="M -0.21649 -0.07777 L -0.23542 -0.07662 " pathEditMode="relative" rAng="0" ptsTypes="AA">
                                      <p:cBhvr>
                                        <p:cTn id="258" dur="500" fill="hold"/>
                                        <p:tgtEl>
                                          <p:spTgt spid="38"/>
                                        </p:tgtEl>
                                        <p:attrNameLst>
                                          <p:attrName>ppt_x</p:attrName>
                                          <p:attrName>ppt_y</p:attrName>
                                        </p:attrNameLst>
                                      </p:cBhvr>
                                      <p:rCtr x="-955" y="46"/>
                                    </p:animMotion>
                                  </p:childTnLst>
                                </p:cTn>
                              </p:par>
                              <p:par>
                                <p:cTn id="259" presetID="0" presetClass="path" presetSubtype="0" accel="50000" decel="50000" fill="remove" nodeType="withEffect">
                                  <p:stCondLst>
                                    <p:cond delay="0"/>
                                  </p:stCondLst>
                                  <p:iterate type="lt">
                                    <p:tmPct val="0"/>
                                  </p:iterate>
                                  <p:childTnLst>
                                    <p:animMotion origin="layout" path="M -0.29358 -0.01319 C -0.28628 -0.02477 -0.27899 -0.03611 -0.26927 -0.03912 C -0.25955 -0.04213 -0.23333 -0.03935 -0.23524 -0.03171 C -0.23715 -0.02407 -0.27118 -0.00648 -0.28108 0.00625 C -0.29097 0.01898 -0.29306 0.03658 -0.29497 0.04422 C -0.29688 0.05186 -0.29375 0.05047 -0.29219 0.05162 C -0.29063 0.05278 -0.26858 0.04005 -0.28524 0.05162 C -0.30191 0.0632 -0.35295 0.08959 -0.39219 0.12107 C -0.43142 0.15255 -0.49028 0.19769 -0.52066 0.24051 C -0.55104 0.28334 -0.56684 0.33172 -0.57413 0.37848 C -0.58142 0.42523 -0.57865 0.4801 -0.56441 0.52107 C -0.55017 0.56204 -0.50104 0.60718 -0.48872 0.62477 " pathEditMode="relative" ptsTypes="aaaaaaaaaaaA">
                                      <p:cBhvr>
                                        <p:cTn id="260" dur="1000" fill="hold"/>
                                        <p:tgtEl>
                                          <p:spTgt spid="38"/>
                                        </p:tgtEl>
                                        <p:attrNameLst>
                                          <p:attrName>ppt_x</p:attrName>
                                          <p:attrName>ppt_y</p:attrName>
                                        </p:attrNameLst>
                                      </p:cBhvr>
                                    </p:animMotion>
                                  </p:childTnLst>
                                </p:cTn>
                              </p:par>
                              <p:par>
                                <p:cTn id="261" presetID="0" presetClass="path" presetSubtype="0" accel="50000" decel="50000" fill="remove" nodeType="withEffect">
                                  <p:stCondLst>
                                    <p:cond delay="0"/>
                                  </p:stCondLst>
                                  <p:iterate type="lt">
                                    <p:tmPct val="0"/>
                                  </p:iterate>
                                  <p:childTnLst>
                                    <p:animMotion origin="layout" path="M -0.3276 0.04051 C -0.33663 0.03773 -0.34531 0.03473 -0.34861 0.0338 " pathEditMode="relative" rAng="0" ptsTypes="aA">
                                      <p:cBhvr>
                                        <p:cTn id="262" dur="500" fill="hold"/>
                                        <p:tgtEl>
                                          <p:spTgt spid="38"/>
                                        </p:tgtEl>
                                        <p:attrNameLst>
                                          <p:attrName>ppt_x</p:attrName>
                                          <p:attrName>ppt_y</p:attrName>
                                        </p:attrNameLst>
                                      </p:cBhvr>
                                      <p:rCtr x="-1059" y="-347"/>
                                    </p:animMotion>
                                  </p:childTnLst>
                                </p:cTn>
                              </p:par>
                              <p:par>
                                <p:cTn id="263" presetID="0" presetClass="path" presetSubtype="0" accel="50000" decel="50000" fill="remove" nodeType="withEffect">
                                  <p:stCondLst>
                                    <p:cond delay="0"/>
                                  </p:stCondLst>
                                  <p:iterate type="lt">
                                    <p:tmPct val="0"/>
                                  </p:iterate>
                                  <p:childTnLst>
                                    <p:animMotion origin="layout" path="M -0.30816 -0.18541 C -0.31111 -0.16412 -0.31441 -0.08796 -0.32622 -0.05625 C -0.33802 -0.02453 -0.36563 -0.01319 -0.37899 0.00486 C -0.39236 0.02292 -0.39896 0.04352 -0.40608 0.05209 C -0.41319 0.06065 -0.4184 0.05533 -0.4217 0.05625 " pathEditMode="relative" rAng="0" ptsTypes="aaaaa">
                                      <p:cBhvr>
                                        <p:cTn id="264" dur="1000" fill="hold"/>
                                        <p:tgtEl>
                                          <p:spTgt spid="38"/>
                                        </p:tgtEl>
                                        <p:attrNameLst>
                                          <p:attrName>ppt_x</p:attrName>
                                          <p:attrName>ppt_y</p:attrName>
                                        </p:attrNameLst>
                                      </p:cBhvr>
                                      <p:rCtr x="-5677" y="12292"/>
                                    </p:animMotion>
                                  </p:childTnLst>
                                </p:cTn>
                              </p:par>
                              <p:par>
                                <p:cTn id="265" presetID="0" presetClass="path" presetSubtype="0" accel="50000" decel="50000" fill="remove" nodeType="withEffect">
                                  <p:stCondLst>
                                    <p:cond delay="0"/>
                                  </p:stCondLst>
                                  <p:iterate type="lt">
                                    <p:tmPct val="0"/>
                                  </p:iterate>
                                  <p:childTnLst>
                                    <p:animMotion origin="layout" path="M -0.32795 -0.20069 C -0.33021 -0.19953 -0.33924 -0.1949 -0.34149 -0.19375 " pathEditMode="relative" rAng="0" ptsTypes="aa">
                                      <p:cBhvr>
                                        <p:cTn id="266" dur="500" fill="hold"/>
                                        <p:tgtEl>
                                          <p:spTgt spid="38"/>
                                        </p:tgtEl>
                                        <p:attrNameLst>
                                          <p:attrName>ppt_x</p:attrName>
                                          <p:attrName>ppt_y</p:attrName>
                                        </p:attrNameLst>
                                      </p:cBhvr>
                                      <p:rCtr x="-677" y="347"/>
                                    </p:animMotion>
                                  </p:childTnLst>
                                </p:cTn>
                              </p:par>
                              <p:par>
                                <p:cTn id="267" presetID="0" presetClass="path" presetSubtype="0" accel="50000" decel="50000" fill="remove" nodeType="withEffect">
                                  <p:stCondLst>
                                    <p:cond delay="0"/>
                                  </p:stCondLst>
                                  <p:iterate type="lt">
                                    <p:tmPct val="0"/>
                                  </p:iterate>
                                  <p:childTnLst>
                                    <p:animMotion origin="layout" path="M -0.2092 -0.19375 C -0.20382 -0.2037 -0.19844 -0.21365 -0.18733 -0.21319 C -0.17622 -0.21273 -0.12292 -0.21551 -0.14253 -0.19097 C -0.16215 -0.16643 -0.25122 -0.08588 -0.30503 -0.06597 C -0.35885 -0.04606 -0.4349 -0.07152 -0.46545 -0.07176 C -0.49601 -0.07199 -0.48333 -0.07662 -0.48837 -0.06736 C -0.4934 -0.0581 -0.48576 -0.02916 -0.49566 -0.01597 C -0.50556 -0.00277 -0.53542 -0.02986 -0.54774 0.01181 C -0.56007 0.05324 -0.56493 0.14375 -0.56962 0.23403 " pathEditMode="relative" ptsTypes="aaaaaaaaA">
                                      <p:cBhvr>
                                        <p:cTn id="268" dur="1000" fill="hold"/>
                                        <p:tgtEl>
                                          <p:spTgt spid="38"/>
                                        </p:tgtEl>
                                        <p:attrNameLst>
                                          <p:attrName>ppt_x</p:attrName>
                                          <p:attrName>ppt_y</p:attrName>
                                        </p:attrNameLst>
                                      </p:cBhvr>
                                    </p:animMotion>
                                  </p:childTnLst>
                                </p:cTn>
                              </p:par>
                              <p:par>
                                <p:cTn id="269" presetID="0" presetClass="path" presetSubtype="0" accel="50000" decel="50000" fill="remove" nodeType="withEffect">
                                  <p:stCondLst>
                                    <p:cond delay="0"/>
                                  </p:stCondLst>
                                  <p:iterate type="lt">
                                    <p:tmPct val="0"/>
                                  </p:iterate>
                                  <p:childTnLst>
                                    <p:animMotion origin="layout" path="M -0.42483 0.0132 C -0.44045 0.01945 -0.45608 0.02593 -0.46233 0.02848 " pathEditMode="relative" ptsTypes="aA">
                                      <p:cBhvr>
                                        <p:cTn id="270" dur="500" fill="hold"/>
                                        <p:tgtEl>
                                          <p:spTgt spid="38"/>
                                        </p:tgtEl>
                                        <p:attrNameLst>
                                          <p:attrName>ppt_x</p:attrName>
                                          <p:attrName>ppt_y</p:attrName>
                                        </p:attrNameLst>
                                      </p:cBhvr>
                                    </p:animMotion>
                                  </p:childTnLst>
                                </p:cTn>
                              </p:par>
                              <p:par>
                                <p:cTn id="271" presetID="0" presetClass="path" presetSubtype="0" accel="50000" decel="50000" fill="remove" nodeType="withEffect">
                                  <p:stCondLst>
                                    <p:cond delay="0"/>
                                  </p:stCondLst>
                                  <p:iterate type="lt">
                                    <p:tmPct val="0"/>
                                  </p:iterate>
                                  <p:childTnLst>
                                    <p:animMotion origin="layout" path="M -0.44705 0.06459 C -0.44705 0.08264 -0.44688 0.10093 -0.44705 0.10903 " pathEditMode="relative" rAng="0" ptsTypes="aA">
                                      <p:cBhvr>
                                        <p:cTn id="272" dur="500" fill="hold"/>
                                        <p:tgtEl>
                                          <p:spTgt spid="38"/>
                                        </p:tgtEl>
                                        <p:attrNameLst>
                                          <p:attrName>ppt_x</p:attrName>
                                          <p:attrName>ppt_y</p:attrName>
                                        </p:attrNameLst>
                                      </p:cBhvr>
                                      <p:rCtr x="0" y="2222"/>
                                    </p:animMotion>
                                  </p:childTnLst>
                                </p:cTn>
                              </p:par>
                            </p:childTnLst>
                          </p:cTn>
                        </p:par>
                        <p:par>
                          <p:cTn id="273" fill="hold">
                            <p:stCondLst>
                              <p:cond delay="16500"/>
                            </p:stCondLst>
                            <p:childTnLst>
                              <p:par>
                                <p:cTn id="274" presetID="31" presetClass="entr" presetSubtype="0" fill="remove" nodeType="afterEffect">
                                  <p:stCondLst>
                                    <p:cond delay="0"/>
                                  </p:stCondLst>
                                  <p:iterate type="lt">
                                    <p:tmPct val="5000"/>
                                  </p:iterate>
                                  <p:childTnLst>
                                    <p:set>
                                      <p:cBhvr>
                                        <p:cTn id="275" dur="1" fill="hold">
                                          <p:stCondLst>
                                            <p:cond delay="0"/>
                                          </p:stCondLst>
                                        </p:cTn>
                                        <p:tgtEl>
                                          <p:spTgt spid="38"/>
                                        </p:tgtEl>
                                        <p:attrNameLst>
                                          <p:attrName>style.visibility</p:attrName>
                                        </p:attrNameLst>
                                      </p:cBhvr>
                                      <p:to>
                                        <p:strVal val="visible"/>
                                      </p:to>
                                    </p:set>
                                    <p:anim calcmode="lin" valueType="num">
                                      <p:cBhvr>
                                        <p:cTn id="276" dur="1000" fill="hold"/>
                                        <p:tgtEl>
                                          <p:spTgt spid="38"/>
                                        </p:tgtEl>
                                        <p:attrNameLst>
                                          <p:attrName>ppt_w</p:attrName>
                                        </p:attrNameLst>
                                      </p:cBhvr>
                                      <p:tavLst>
                                        <p:tav tm="0">
                                          <p:val>
                                            <p:fltVal val="0"/>
                                          </p:val>
                                        </p:tav>
                                        <p:tav tm="100000">
                                          <p:val>
                                            <p:strVal val="#ppt_w"/>
                                          </p:val>
                                        </p:tav>
                                      </p:tavLst>
                                    </p:anim>
                                    <p:anim calcmode="lin" valueType="num">
                                      <p:cBhvr>
                                        <p:cTn id="277" dur="1000" fill="hold"/>
                                        <p:tgtEl>
                                          <p:spTgt spid="38"/>
                                        </p:tgtEl>
                                        <p:attrNameLst>
                                          <p:attrName>ppt_h</p:attrName>
                                        </p:attrNameLst>
                                      </p:cBhvr>
                                      <p:tavLst>
                                        <p:tav tm="0">
                                          <p:val>
                                            <p:fltVal val="0"/>
                                          </p:val>
                                        </p:tav>
                                        <p:tav tm="100000">
                                          <p:val>
                                            <p:strVal val="#ppt_h"/>
                                          </p:val>
                                        </p:tav>
                                      </p:tavLst>
                                    </p:anim>
                                    <p:anim calcmode="lin" valueType="num">
                                      <p:cBhvr>
                                        <p:cTn id="278" dur="1000" fill="hold"/>
                                        <p:tgtEl>
                                          <p:spTgt spid="38"/>
                                        </p:tgtEl>
                                        <p:attrNameLst>
                                          <p:attrName>style.rotation</p:attrName>
                                        </p:attrNameLst>
                                      </p:cBhvr>
                                      <p:tavLst>
                                        <p:tav tm="0">
                                          <p:val>
                                            <p:fltVal val="90"/>
                                          </p:val>
                                        </p:tav>
                                        <p:tav tm="100000">
                                          <p:val>
                                            <p:fltVal val="0"/>
                                          </p:val>
                                        </p:tav>
                                      </p:tavLst>
                                    </p:anim>
                                    <p:animEffect transition="in" filter="fade">
                                      <p:cBhvr>
                                        <p:cTn id="279" dur="1000"/>
                                        <p:tgtEl>
                                          <p:spTgt spid="38"/>
                                        </p:tgtEl>
                                      </p:cBhvr>
                                    </p:animEffect>
                                  </p:childTnLst>
                                  <p:subTnLst>
                                    <p:set>
                                      <p:cBhvr override="childStyle">
                                        <p:cTn dur="1" fill="hold" display="0" masterRel="sameClick" afterEffect="1">
                                          <p:stCondLst>
                                            <p:cond evt="end" delay="0">
                                              <p:tn val="274"/>
                                            </p:cond>
                                          </p:stCondLst>
                                        </p:cTn>
                                        <p:tgtEl>
                                          <p:spTgt spid="3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00034" y="642918"/>
            <a:ext cx="8358246" cy="58477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r>
              <a:rPr lang="fa-IR" sz="2400" dirty="0" smtClean="0"/>
              <a:t> </a:t>
            </a:r>
            <a:r>
              <a:rPr lang="fa-IR" sz="3200" dirty="0" smtClean="0"/>
              <a:t>من مراحل ساخت آزمون </a:t>
            </a:r>
            <a:r>
              <a:rPr lang="fa-IR" sz="3200" dirty="0" smtClean="0">
                <a:solidFill>
                  <a:srgbClr val="FFC000"/>
                </a:solidFill>
              </a:rPr>
              <a:t>کتبی عملکرد</a:t>
            </a:r>
            <a:r>
              <a:rPr lang="fa-IR" sz="3200" dirty="0" smtClean="0"/>
              <a:t> رابه صورت </a:t>
            </a:r>
            <a:r>
              <a:rPr lang="fa-IR" sz="3200" dirty="0" smtClean="0"/>
              <a:t>گام </a:t>
            </a:r>
            <a:r>
              <a:rPr lang="fa-IR" sz="3200" dirty="0" smtClean="0"/>
              <a:t>به گام طی می کنم.</a:t>
            </a:r>
            <a:endParaRPr lang="fa-IR" sz="3200" dirty="0"/>
          </a:p>
        </p:txBody>
      </p:sp>
      <p:graphicFrame>
        <p:nvGraphicFramePr>
          <p:cNvPr id="7" name="Table 6"/>
          <p:cNvGraphicFramePr>
            <a:graphicFrameLocks noGrp="1"/>
          </p:cNvGraphicFramePr>
          <p:nvPr/>
        </p:nvGraphicFramePr>
        <p:xfrm>
          <a:off x="500034" y="1785924"/>
          <a:ext cx="8358246" cy="4480560"/>
        </p:xfrm>
        <a:graphic>
          <a:graphicData uri="http://schemas.openxmlformats.org/drawingml/2006/table">
            <a:tbl>
              <a:tblPr rtl="1" firstRow="1" bandRow="1">
                <a:tableStyleId>{5C22544A-7EE6-4342-B048-85BDC9FD1C3A}</a:tableStyleId>
              </a:tblPr>
              <a:tblGrid>
                <a:gridCol w="8358246"/>
              </a:tblGrid>
              <a:tr h="815898">
                <a:tc>
                  <a:txBody>
                    <a:bodyPr/>
                    <a:lstStyle/>
                    <a:p>
                      <a:pPr algn="r" rtl="1"/>
                      <a:r>
                        <a:rPr lang="fa-IR" sz="2400" dirty="0" smtClean="0">
                          <a:solidFill>
                            <a:schemeClr val="tx1"/>
                          </a:solidFill>
                        </a:rPr>
                        <a:t>درگام  اول :</a:t>
                      </a:r>
                    </a:p>
                    <a:p>
                      <a:pPr algn="r" rtl="1"/>
                      <a:r>
                        <a:rPr lang="fa-IR" sz="2400" baseline="0" dirty="0" smtClean="0">
                          <a:solidFill>
                            <a:schemeClr val="tx1"/>
                          </a:solidFill>
                        </a:rPr>
                        <a:t>هدف یادگیری عملکرد را مشخص می کنم.</a:t>
                      </a:r>
                      <a:endParaRPr lang="fa-IR" sz="2400" dirty="0" smtClean="0">
                        <a:solidFill>
                          <a:schemeClr val="tx1"/>
                        </a:solidFill>
                      </a:endParaRPr>
                    </a:p>
                  </a:txBody>
                  <a:tcPr/>
                </a:tc>
              </a:tr>
              <a:tr h="815898">
                <a:tc>
                  <a:txBody>
                    <a:bodyPr/>
                    <a:lstStyle/>
                    <a:p>
                      <a:pPr algn="r" rtl="1"/>
                      <a:r>
                        <a:rPr lang="fa-IR" sz="2400" b="1" dirty="0" smtClean="0">
                          <a:solidFill>
                            <a:schemeClr val="tx1"/>
                          </a:solidFill>
                        </a:rPr>
                        <a:t>درگام دوم:</a:t>
                      </a:r>
                    </a:p>
                    <a:p>
                      <a:pPr algn="r" rtl="1"/>
                      <a:r>
                        <a:rPr lang="fa-IR" sz="2400" b="1" dirty="0" smtClean="0">
                          <a:solidFill>
                            <a:schemeClr val="tx1"/>
                          </a:solidFill>
                        </a:rPr>
                        <a:t> ملاک و شواهد عملکرد را مشخص</a:t>
                      </a:r>
                      <a:r>
                        <a:rPr lang="fa-IR" sz="2400" b="1" baseline="0" dirty="0" smtClean="0">
                          <a:solidFill>
                            <a:schemeClr val="tx1"/>
                          </a:solidFill>
                        </a:rPr>
                        <a:t>  می کنم.</a:t>
                      </a:r>
                      <a:endParaRPr lang="fa-IR" sz="2400" b="1" dirty="0">
                        <a:solidFill>
                          <a:schemeClr val="tx1"/>
                        </a:solidFill>
                      </a:endParaRPr>
                    </a:p>
                  </a:txBody>
                  <a:tcPr>
                    <a:solidFill>
                      <a:srgbClr val="FFC000"/>
                    </a:solidFill>
                  </a:tcPr>
                </a:tc>
              </a:tr>
              <a:tr h="815898">
                <a:tc>
                  <a:txBody>
                    <a:bodyPr/>
                    <a:lstStyle/>
                    <a:p>
                      <a:pPr algn="r" rtl="1"/>
                      <a:r>
                        <a:rPr lang="fa-IR" sz="2400" b="1" dirty="0" smtClean="0">
                          <a:solidFill>
                            <a:schemeClr val="tx1"/>
                          </a:solidFill>
                        </a:rPr>
                        <a:t>درگام سوم :</a:t>
                      </a:r>
                    </a:p>
                    <a:p>
                      <a:pPr algn="r" rtl="1"/>
                      <a:r>
                        <a:rPr lang="fa-IR" sz="2400" b="1" dirty="0" smtClean="0">
                          <a:solidFill>
                            <a:schemeClr val="tx1"/>
                          </a:solidFill>
                        </a:rPr>
                        <a:t> تکلیف را که شامل دو قسمت 1-بافت مسأ له2-اجرای تکلیف،را</a:t>
                      </a:r>
                      <a:r>
                        <a:rPr lang="fa-IR" sz="2400" b="1" baseline="0" dirty="0" smtClean="0">
                          <a:solidFill>
                            <a:schemeClr val="tx1"/>
                          </a:solidFill>
                        </a:rPr>
                        <a:t> طراحی می کنم.</a:t>
                      </a:r>
                      <a:endParaRPr lang="fa-IR" sz="2400" b="1" dirty="0">
                        <a:solidFill>
                          <a:schemeClr val="tx1"/>
                        </a:solidFill>
                      </a:endParaRPr>
                    </a:p>
                  </a:txBody>
                  <a:tcPr>
                    <a:solidFill>
                      <a:schemeClr val="bg2">
                        <a:lumMod val="75000"/>
                      </a:schemeClr>
                    </a:solidFill>
                  </a:tcPr>
                </a:tc>
              </a:tr>
              <a:tr h="815898">
                <a:tc>
                  <a:txBody>
                    <a:bodyPr/>
                    <a:lstStyle/>
                    <a:p>
                      <a:pPr algn="r" rtl="1"/>
                      <a:r>
                        <a:rPr lang="fa-IR" sz="2400" b="1" dirty="0" smtClean="0">
                          <a:solidFill>
                            <a:schemeClr val="tx1"/>
                          </a:solidFill>
                        </a:rPr>
                        <a:t>درگام چهارم:</a:t>
                      </a:r>
                    </a:p>
                    <a:p>
                      <a:pPr algn="r" rtl="1"/>
                      <a:r>
                        <a:rPr lang="fa-IR" sz="2400" b="1" baseline="0" dirty="0" smtClean="0">
                          <a:solidFill>
                            <a:schemeClr val="tx1"/>
                          </a:solidFill>
                        </a:rPr>
                        <a:t> راهنمای توصیف عملکردرا تنظیم می کنم و خودسنجی را طراحی می کنم.</a:t>
                      </a:r>
                    </a:p>
                  </a:txBody>
                  <a:tcPr/>
                </a:tc>
              </a:tr>
              <a:tr h="1165567">
                <a:tc>
                  <a:txBody>
                    <a:bodyPr/>
                    <a:lstStyle/>
                    <a:p>
                      <a:pPr algn="r" rtl="1"/>
                      <a:r>
                        <a:rPr lang="fa-IR" sz="2400" b="1" baseline="0" dirty="0" smtClean="0">
                          <a:solidFill>
                            <a:schemeClr val="tx1"/>
                          </a:solidFill>
                        </a:rPr>
                        <a:t>درگام پنجم:</a:t>
                      </a:r>
                    </a:p>
                    <a:p>
                      <a:pPr algn="r" rtl="1"/>
                      <a:r>
                        <a:rPr lang="fa-IR" sz="2400" b="1" baseline="0" dirty="0" smtClean="0">
                          <a:solidFill>
                            <a:schemeClr val="tx1"/>
                          </a:solidFill>
                        </a:rPr>
                        <a:t>بازنگری اصلاح و تعدیل مراحل چهارگانه را قبل از اجرا ی نهایی آزمون عملکرد در مورد دانش آموزان ،با همکاری دیگر معلّمان انجام می دهم.</a:t>
                      </a:r>
                    </a:p>
                  </a:txBody>
                  <a:tcPr>
                    <a:solidFill>
                      <a:schemeClr val="accent2">
                        <a:lumMod val="20000"/>
                        <a:lumOff val="80000"/>
                      </a:schemeClr>
                    </a:solidFill>
                  </a:tcPr>
                </a:tc>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21600000">
                                      <p:cBhvr>
                                        <p:cTn id="18" dur="2000" fill="hold"/>
                                        <p:tgtEl>
                                          <p:spTgt spid="7"/>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6" presetClass="emph" presetSubtype="0" fill="hold" nodeType="clickEffect">
                                  <p:stCondLst>
                                    <p:cond delay="0"/>
                                  </p:stCondLst>
                                  <p:childTnLst>
                                    <p:animEffect transition="out" filter="fade">
                                      <p:cBhvr>
                                        <p:cTn id="22" dur="500" tmFilter="0, 0; .2, .5; .8, .5; 1, 0"/>
                                        <p:tgtEl>
                                          <p:spTgt spid="7"/>
                                        </p:tgtEl>
                                      </p:cBhvr>
                                    </p:animEffect>
                                    <p:animScale>
                                      <p:cBhvr>
                                        <p:cTn id="23" dur="250" autoRev="1" fill="hold"/>
                                        <p:tgtEl>
                                          <p:spTgt spid="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82594"/>
          </a:xfrm>
          <a:solidFill>
            <a:srgbClr val="00B0F0"/>
          </a:solidFill>
        </p:spPr>
        <p:txBody>
          <a:bodyPr>
            <a:noAutofit/>
          </a:bodyPr>
          <a:lstStyle/>
          <a:p>
            <a:pPr algn="ctr"/>
            <a:r>
              <a:rPr lang="fa-IR" sz="1400" dirty="0" smtClean="0"/>
              <a:t> </a:t>
            </a:r>
            <a:r>
              <a:rPr lang="fa-IR" sz="2000" dirty="0" smtClean="0"/>
              <a:t>من مراحل ساخت آزمون </a:t>
            </a:r>
            <a:r>
              <a:rPr lang="fa-IR" sz="2000" dirty="0" smtClean="0">
                <a:solidFill>
                  <a:srgbClr val="FFC000"/>
                </a:solidFill>
              </a:rPr>
              <a:t>کتبی عملکرد</a:t>
            </a:r>
            <a:r>
              <a:rPr lang="fa-IR" sz="2000" dirty="0" smtClean="0"/>
              <a:t> رابه صورت گام به گام طی می کنم.</a:t>
            </a:r>
            <a:r>
              <a:rPr lang="fa-IR" sz="1800" dirty="0" smtClean="0"/>
              <a:t/>
            </a:r>
            <a:br>
              <a:rPr lang="fa-IR" sz="1800" dirty="0" smtClean="0"/>
            </a:br>
            <a:endParaRPr lang="en-US" sz="1800" dirty="0"/>
          </a:p>
        </p:txBody>
      </p:sp>
      <p:sp>
        <p:nvSpPr>
          <p:cNvPr id="3" name="Content Placeholder 2"/>
          <p:cNvSpPr>
            <a:spLocks noGrp="1"/>
          </p:cNvSpPr>
          <p:nvPr>
            <p:ph idx="1"/>
          </p:nvPr>
        </p:nvSpPr>
        <p:spPr>
          <a:xfrm>
            <a:off x="1435608" y="785794"/>
            <a:ext cx="7498080" cy="5462606"/>
          </a:xfrm>
        </p:spPr>
        <p:style>
          <a:lnRef idx="1">
            <a:schemeClr val="accent4"/>
          </a:lnRef>
          <a:fillRef idx="2">
            <a:schemeClr val="accent4"/>
          </a:fillRef>
          <a:effectRef idx="1">
            <a:schemeClr val="accent4"/>
          </a:effectRef>
          <a:fontRef idx="minor">
            <a:schemeClr val="dk1"/>
          </a:fontRef>
        </p:style>
        <p:txBody>
          <a:bodyPr>
            <a:normAutofit/>
          </a:bodyPr>
          <a:lstStyle/>
          <a:p>
            <a:pPr algn="r" rtl="1"/>
            <a:r>
              <a:rPr lang="fa-IR" sz="2800" dirty="0" smtClean="0"/>
              <a:t>درگام  اول :از خودم سوال می کنم چه چیزی یا چه مفاهیمی از درس را می خواهم با انجام این آزمون بسنجم ؟ ودر پاسخ به خود می گویم باید با نوشتن هدف یادگیری به شیوه ی عملکردی و یا تعریف عملکرد در یک یا چند جمله و با ترکیب افعالی مانند بفهمد، استفاده کند، تحلیل کند و......برای مفاهیم درس هدف یادگیری عملکرد را مشخص کنم.</a:t>
            </a:r>
          </a:p>
          <a:p>
            <a:pPr algn="r" rtl="1"/>
            <a:r>
              <a:rPr lang="fa-IR" sz="2800" dirty="0" smtClean="0"/>
              <a:t>هدف </a:t>
            </a:r>
            <a:r>
              <a:rPr lang="fa-IR" sz="2800" dirty="0" smtClean="0"/>
              <a:t>یادگیری:مفهوم </a:t>
            </a:r>
            <a:r>
              <a:rPr lang="fa-IR" sz="2800" dirty="0" smtClean="0"/>
              <a:t>کسر و درصد و تخفیف را درک کرده و مقدار آن را محاسبه می کند و در زندگی روزمره به کار می گیرد.</a:t>
            </a:r>
          </a:p>
        </p:txBody>
      </p:sp>
    </p:spTree>
  </p:cSld>
  <p:clrMapOvr>
    <a:masterClrMapping/>
  </p:clrMapOvr>
  <p:transition>
    <p:comb/>
    <p:sndAc>
      <p:stSnd>
        <p:snd r:embed="rId2" name="camera.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42852"/>
            <a:ext cx="7498080" cy="6105548"/>
          </a:xfrm>
          <a:solidFill>
            <a:srgbClr val="0070C0"/>
          </a:solidFill>
          <a:ln>
            <a:solidFill>
              <a:srgbClr val="0070C0"/>
            </a:solidFill>
          </a:ln>
        </p:spPr>
        <p:style>
          <a:lnRef idx="1">
            <a:schemeClr val="accent1"/>
          </a:lnRef>
          <a:fillRef idx="2">
            <a:schemeClr val="accent1"/>
          </a:fillRef>
          <a:effectRef idx="1">
            <a:schemeClr val="accent1"/>
          </a:effectRef>
          <a:fontRef idx="minor">
            <a:schemeClr val="dk1"/>
          </a:fontRef>
        </p:style>
        <p:txBody>
          <a:bodyPr>
            <a:normAutofit/>
          </a:bodyPr>
          <a:lstStyle/>
          <a:p>
            <a:pPr algn="r" rtl="1"/>
            <a:r>
              <a:rPr lang="fa-IR" sz="2200" b="1" dirty="0" smtClean="0">
                <a:solidFill>
                  <a:srgbClr val="00B050"/>
                </a:solidFill>
              </a:rPr>
              <a:t>در گام دوم </a:t>
            </a:r>
            <a:r>
              <a:rPr lang="fa-IR" sz="2000" dirty="0" smtClean="0"/>
              <a:t>من از خودم سوال می کنم چگونه بفهمم آزمون با توجه به انتظاراتم انجام می گیرد و عملکرد دانش آموزم صحیح است؟ودر پاسخ به خود می گویم باید شواهد و نشانه های یادگیری یا عملکردی را بنویسم.شواهد یادگیری که می توانم  برای هدفم  </a:t>
            </a:r>
          </a:p>
          <a:p>
            <a:pPr algn="r" rtl="1">
              <a:buNone/>
            </a:pPr>
            <a:r>
              <a:rPr lang="fa-IR" sz="2000" dirty="0" smtClean="0"/>
              <a:t>بنویسم : </a:t>
            </a:r>
          </a:p>
          <a:p>
            <a:pPr algn="r" rtl="1"/>
            <a:r>
              <a:rPr lang="fa-IR" sz="2000" dirty="0" smtClean="0"/>
              <a:t>1-محاسبه ی نصف ،ثلث،ربع و خمس </a:t>
            </a:r>
          </a:p>
          <a:p>
            <a:pPr algn="r" rtl="1"/>
            <a:r>
              <a:rPr lang="fa-IR" sz="2000" dirty="0" smtClean="0"/>
              <a:t>2- محاسبه ی تخفیف</a:t>
            </a:r>
          </a:p>
          <a:p>
            <a:pPr algn="r" rtl="1"/>
            <a:r>
              <a:rPr lang="fa-IR" sz="2000" dirty="0" smtClean="0"/>
              <a:t>3- یافتن راه حل منطقی برای مسئله </a:t>
            </a:r>
          </a:p>
          <a:p>
            <a:pPr algn="r" rtl="1"/>
            <a:r>
              <a:rPr lang="fa-IR" sz="2000" dirty="0" smtClean="0"/>
              <a:t>4- بیان کاربرد درصد و تخفیف در زندگی روزمره</a:t>
            </a:r>
          </a:p>
          <a:p>
            <a:pPr algn="r" rtl="1"/>
            <a:r>
              <a:rPr lang="fa-IR" sz="2000" b="1" dirty="0" smtClean="0">
                <a:solidFill>
                  <a:srgbClr val="00B050"/>
                </a:solidFill>
              </a:rPr>
              <a:t>در گام سوم </a:t>
            </a:r>
            <a:r>
              <a:rPr lang="fa-IR" sz="2000" dirty="0" smtClean="0"/>
              <a:t>من از خودم سوال می کنم چه چیز یا چه کارهایی را می خواهم تا دانش آموزم در ارتباط با درس انجام دهد؟ و با توجه به چه شرایطی و در چه محیطی و در پاسخ به چه مسئله ای باید کاری انجام دهد؟ و در پاسخ به خود می گویم باید مسئله ی معما گو نه ای با هدف ایجاد انگیزه در دانش آموزم برای انجام تکلیف ،بنویسم و روش انجام تکلیف را به او پیشنهاد کنم.</a:t>
            </a:r>
          </a:p>
          <a:p>
            <a:pPr algn="r" rtl="1">
              <a:buNone/>
            </a:pPr>
            <a:r>
              <a:rPr lang="fa-IR" sz="2000" dirty="0" smtClean="0"/>
              <a:t>بافت مسئله: </a:t>
            </a:r>
          </a:p>
          <a:p>
            <a:pPr algn="r" rtl="1">
              <a:buNone/>
            </a:pPr>
            <a:r>
              <a:rPr lang="fa-IR" sz="2000" dirty="0" smtClean="0"/>
              <a:t>نرگس همراه پدرو مادر و برادرش به فروشگاهی رفتند که 10تا 50 درصد تخفیف زمستانه داشت .کل پولی را که پدر به همراه داشت 150000تومان بود که ربع این مقدارسهم نرگس و خمس آن سهم برادرش علی و ثلث آن سم مادر و بقیه سهم پدرمی باشد . آن ها اجناسی را برای خود انتخاب کردند.اما نگرانند که پولشان کافی است یا نه؟ بیایید اجناس  را ببینم . </a:t>
            </a:r>
            <a:endParaRPr lang="en-US" sz="2000" dirty="0"/>
          </a:p>
        </p:txBody>
      </p:sp>
      <p:sp>
        <p:nvSpPr>
          <p:cNvPr id="4" name="Curved Right Arrow 3"/>
          <p:cNvSpPr/>
          <p:nvPr/>
        </p:nvSpPr>
        <p:spPr>
          <a:xfrm>
            <a:off x="2714612" y="4071942"/>
            <a:ext cx="357190" cy="571504"/>
          </a:xfrm>
          <a:prstGeom prst="curved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solidFill>
                <a:schemeClr val="tx1"/>
              </a:solidFill>
            </a:endParaRPr>
          </a:p>
        </p:txBody>
      </p:sp>
      <p:sp>
        <p:nvSpPr>
          <p:cNvPr id="6" name="Curved Right Arrow 5"/>
          <p:cNvSpPr/>
          <p:nvPr/>
        </p:nvSpPr>
        <p:spPr>
          <a:xfrm>
            <a:off x="3857620" y="928670"/>
            <a:ext cx="357190" cy="357190"/>
          </a:xfrm>
          <a:prstGeom prst="curvedRightArrow">
            <a:avLst>
              <a:gd name="adj1" fmla="val 18497"/>
              <a:gd name="adj2" fmla="val 50000"/>
              <a:gd name="adj3" fmla="val 25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solidFill>
                <a:schemeClr val="tx1"/>
              </a:solidFill>
            </a:endParaRPr>
          </a:p>
        </p:txBody>
      </p:sp>
      <p:pic>
        <p:nvPicPr>
          <p:cNvPr id="5122" name="Picture 2" descr="C:\Documents and Settings\a\Desktop\چشم.jpeg"/>
          <p:cNvPicPr>
            <a:picLocks noChangeAspect="1" noChangeArrowheads="1"/>
          </p:cNvPicPr>
          <p:nvPr/>
        </p:nvPicPr>
        <p:blipFill>
          <a:blip r:embed="rId3" cstate="print"/>
          <a:srcRect/>
          <a:stretch>
            <a:fillRect/>
          </a:stretch>
        </p:blipFill>
        <p:spPr bwMode="auto">
          <a:xfrm>
            <a:off x="1857356" y="5643578"/>
            <a:ext cx="1725636" cy="571504"/>
          </a:xfrm>
          <a:prstGeom prst="rect">
            <a:avLst/>
          </a:prstGeom>
          <a:noFill/>
        </p:spPr>
      </p:pic>
    </p:spTree>
  </p:cSld>
  <p:clrMapOvr>
    <a:masterClrMapping/>
  </p:clrMapOvr>
  <p:transition>
    <p:comb/>
    <p:sndAc>
      <p:stSnd>
        <p:snd r:embed="rId2" name="camera.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28604"/>
            <a:ext cx="7498080" cy="5819796"/>
          </a:xfrm>
        </p:spPr>
        <p:txBody>
          <a:bodyPr>
            <a:normAutofit fontScale="92500" lnSpcReduction="10000"/>
          </a:bodyPr>
          <a:lstStyle/>
          <a:p>
            <a:pPr>
              <a:buNone/>
            </a:pPr>
            <a:endParaRPr lang="fa-IR" sz="1600" dirty="0" smtClean="0"/>
          </a:p>
          <a:p>
            <a:pPr algn="r">
              <a:buNone/>
            </a:pPr>
            <a:endParaRPr lang="fa-IR" sz="1600" dirty="0" smtClean="0"/>
          </a:p>
          <a:p>
            <a:pPr algn="r">
              <a:buNone/>
            </a:pPr>
            <a:endParaRPr lang="fa-IR" sz="1600" dirty="0" smtClean="0"/>
          </a:p>
          <a:p>
            <a:pPr algn="r">
              <a:buNone/>
            </a:pPr>
            <a:endParaRPr lang="fa-IR" sz="1600" dirty="0" smtClean="0"/>
          </a:p>
          <a:p>
            <a:pPr algn="r">
              <a:buNone/>
            </a:pPr>
            <a:endParaRPr lang="fa-IR" sz="1600" dirty="0" smtClean="0"/>
          </a:p>
          <a:p>
            <a:pPr algn="r">
              <a:buNone/>
            </a:pPr>
            <a:endParaRPr lang="fa-IR" sz="1600" dirty="0" smtClean="0"/>
          </a:p>
          <a:p>
            <a:pPr algn="r">
              <a:buNone/>
            </a:pPr>
            <a:endParaRPr lang="fa-IR" sz="1600" dirty="0" smtClean="0"/>
          </a:p>
          <a:p>
            <a:pPr algn="r">
              <a:buNone/>
            </a:pPr>
            <a:endParaRPr lang="fa-IR" sz="1600" dirty="0" smtClean="0"/>
          </a:p>
          <a:p>
            <a:pPr algn="r">
              <a:buNone/>
            </a:pPr>
            <a:endParaRPr lang="fa-IR" sz="1600" dirty="0" smtClean="0"/>
          </a:p>
          <a:p>
            <a:pPr algn="r">
              <a:buNone/>
            </a:pPr>
            <a:endParaRPr lang="fa-IR" sz="1600" dirty="0" smtClean="0"/>
          </a:p>
          <a:p>
            <a:pPr algn="r">
              <a:buNone/>
            </a:pPr>
            <a:endParaRPr lang="fa-IR" sz="1600" dirty="0" smtClean="0"/>
          </a:p>
          <a:p>
            <a:pPr algn="r">
              <a:buNone/>
            </a:pPr>
            <a:endParaRPr lang="fa-IR" sz="1600" dirty="0" smtClean="0"/>
          </a:p>
          <a:p>
            <a:pPr algn="r">
              <a:buNone/>
            </a:pPr>
            <a:endParaRPr lang="fa-IR" sz="1600" dirty="0" smtClean="0"/>
          </a:p>
          <a:p>
            <a:pPr algn="r">
              <a:buNone/>
            </a:pPr>
            <a:endParaRPr lang="fa-IR" sz="1600" dirty="0" smtClean="0"/>
          </a:p>
          <a:p>
            <a:pPr algn="r">
              <a:buNone/>
            </a:pPr>
            <a:r>
              <a:rPr lang="fa-IR" sz="1600" dirty="0" smtClean="0"/>
              <a:t>   </a:t>
            </a:r>
          </a:p>
          <a:p>
            <a:pPr algn="r">
              <a:buNone/>
            </a:pPr>
            <a:endParaRPr lang="fa-IR" sz="1600" dirty="0" smtClean="0"/>
          </a:p>
          <a:p>
            <a:pPr algn="r">
              <a:buNone/>
            </a:pPr>
            <a:r>
              <a:rPr lang="fa-IR" sz="1600" dirty="0" smtClean="0"/>
              <a:t>                    </a:t>
            </a:r>
            <a:r>
              <a:rPr lang="fa-IR" sz="1700" b="1" dirty="0" smtClean="0"/>
              <a:t>علی : </a:t>
            </a:r>
          </a:p>
          <a:p>
            <a:pPr algn="r">
              <a:buNone/>
            </a:pPr>
            <a:r>
              <a:rPr lang="fa-IR" sz="1700" b="1" dirty="0" smtClean="0"/>
              <a:t>                    کیف ،2 جفت جوراب،3دفتر</a:t>
            </a:r>
            <a:endParaRPr lang="fa-IR" sz="1600" b="1" dirty="0" smtClean="0"/>
          </a:p>
          <a:p>
            <a:pPr algn="r">
              <a:buNone/>
            </a:pPr>
            <a:r>
              <a:rPr lang="fa-IR" sz="1600" dirty="0" smtClean="0"/>
              <a:t>                      </a:t>
            </a:r>
            <a:r>
              <a:rPr lang="fa-IR" sz="1500" b="1" dirty="0" smtClean="0"/>
              <a:t>مادر:  </a:t>
            </a:r>
          </a:p>
          <a:p>
            <a:pPr algn="r">
              <a:buNone/>
            </a:pPr>
            <a:r>
              <a:rPr lang="fa-IR" sz="1500" b="1" dirty="0" smtClean="0"/>
              <a:t>                     دمپایی،3جفت جوراب، یک دفتر     </a:t>
            </a:r>
          </a:p>
        </p:txBody>
      </p:sp>
      <p:pic>
        <p:nvPicPr>
          <p:cNvPr id="4099" name="Picture 3" descr="C:\Documents and Settings\a\Desktop\کیف.jpeg"/>
          <p:cNvPicPr>
            <a:picLocks noChangeAspect="1" noChangeArrowheads="1"/>
          </p:cNvPicPr>
          <p:nvPr/>
        </p:nvPicPr>
        <p:blipFill>
          <a:blip r:embed="rId4" cstate="print"/>
          <a:srcRect/>
          <a:stretch>
            <a:fillRect/>
          </a:stretch>
        </p:blipFill>
        <p:spPr bwMode="auto">
          <a:xfrm>
            <a:off x="2928926" y="857232"/>
            <a:ext cx="857250" cy="1000132"/>
          </a:xfrm>
          <a:prstGeom prst="rect">
            <a:avLst/>
          </a:prstGeom>
          <a:noFill/>
        </p:spPr>
      </p:pic>
      <p:pic>
        <p:nvPicPr>
          <p:cNvPr id="4101" name="Picture 5" descr="C:\Documents and Settings\a\Desktop\جوراب 2.jpeg"/>
          <p:cNvPicPr>
            <a:picLocks noChangeAspect="1" noChangeArrowheads="1"/>
          </p:cNvPicPr>
          <p:nvPr/>
        </p:nvPicPr>
        <p:blipFill>
          <a:blip r:embed="rId5" cstate="print"/>
          <a:srcRect/>
          <a:stretch>
            <a:fillRect/>
          </a:stretch>
        </p:blipFill>
        <p:spPr bwMode="auto">
          <a:xfrm>
            <a:off x="1500166" y="1000108"/>
            <a:ext cx="1214445" cy="1071570"/>
          </a:xfrm>
          <a:prstGeom prst="rect">
            <a:avLst/>
          </a:prstGeom>
          <a:noFill/>
        </p:spPr>
      </p:pic>
      <p:pic>
        <p:nvPicPr>
          <p:cNvPr id="4102" name="Picture 6" descr="C:\Documents and Settings\a\Desktop\دمپایی.jpeg"/>
          <p:cNvPicPr>
            <a:picLocks noChangeAspect="1" noChangeArrowheads="1"/>
          </p:cNvPicPr>
          <p:nvPr/>
        </p:nvPicPr>
        <p:blipFill>
          <a:blip r:embed="rId6" cstate="print"/>
          <a:srcRect/>
          <a:stretch>
            <a:fillRect/>
          </a:stretch>
        </p:blipFill>
        <p:spPr bwMode="auto">
          <a:xfrm>
            <a:off x="3929058" y="928670"/>
            <a:ext cx="1428760" cy="857256"/>
          </a:xfrm>
          <a:prstGeom prst="rect">
            <a:avLst/>
          </a:prstGeom>
          <a:noFill/>
        </p:spPr>
      </p:pic>
      <p:pic>
        <p:nvPicPr>
          <p:cNvPr id="4103" name="Picture 7" descr="C:\Documents and Settings\a\Desktop\دفتر.jpeg"/>
          <p:cNvPicPr>
            <a:picLocks noChangeAspect="1" noChangeArrowheads="1"/>
          </p:cNvPicPr>
          <p:nvPr/>
        </p:nvPicPr>
        <p:blipFill>
          <a:blip r:embed="rId7" cstate="print"/>
          <a:srcRect/>
          <a:stretch>
            <a:fillRect/>
          </a:stretch>
        </p:blipFill>
        <p:spPr bwMode="auto">
          <a:xfrm>
            <a:off x="5715008" y="857232"/>
            <a:ext cx="1143008" cy="1141432"/>
          </a:xfrm>
          <a:prstGeom prst="rect">
            <a:avLst/>
          </a:prstGeom>
          <a:noFill/>
        </p:spPr>
      </p:pic>
      <p:pic>
        <p:nvPicPr>
          <p:cNvPr id="4104" name="Picture 8" descr="C:\Documents and Settings\a\Desktop\index.jpeg"/>
          <p:cNvPicPr>
            <a:picLocks noChangeAspect="1" noChangeArrowheads="1"/>
          </p:cNvPicPr>
          <p:nvPr/>
        </p:nvPicPr>
        <p:blipFill>
          <a:blip r:embed="rId8" cstate="print"/>
          <a:srcRect/>
          <a:stretch>
            <a:fillRect/>
          </a:stretch>
        </p:blipFill>
        <p:spPr bwMode="auto">
          <a:xfrm>
            <a:off x="7215206" y="1000108"/>
            <a:ext cx="1143008" cy="785818"/>
          </a:xfrm>
          <a:prstGeom prst="rect">
            <a:avLst/>
          </a:prstGeom>
          <a:noFill/>
        </p:spPr>
      </p:pic>
      <p:sp>
        <p:nvSpPr>
          <p:cNvPr id="11" name="Rounded Rectangle 10"/>
          <p:cNvSpPr/>
          <p:nvPr/>
        </p:nvSpPr>
        <p:spPr>
          <a:xfrm>
            <a:off x="4357686" y="357166"/>
            <a:ext cx="642942"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a-IR" dirty="0" smtClean="0">
                <a:solidFill>
                  <a:schemeClr val="tx1"/>
                </a:solidFill>
              </a:rPr>
              <a:t>25</a:t>
            </a:r>
            <a:r>
              <a:rPr lang="fa-IR" dirty="0" smtClean="0">
                <a:solidFill>
                  <a:schemeClr val="tx1"/>
                </a:solidFill>
                <a:cs typeface="_MRT_Khodkar"/>
              </a:rPr>
              <a:t>%</a:t>
            </a:r>
            <a:endParaRPr lang="en-US" dirty="0">
              <a:solidFill>
                <a:schemeClr val="tx1"/>
              </a:solidFill>
            </a:endParaRPr>
          </a:p>
        </p:txBody>
      </p:sp>
      <p:sp>
        <p:nvSpPr>
          <p:cNvPr id="12" name="Rounded Rectangle 11"/>
          <p:cNvSpPr/>
          <p:nvPr/>
        </p:nvSpPr>
        <p:spPr>
          <a:xfrm>
            <a:off x="1571604" y="357166"/>
            <a:ext cx="642942"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a-IR" dirty="0" smtClean="0">
                <a:solidFill>
                  <a:schemeClr val="tx1"/>
                </a:solidFill>
              </a:rPr>
              <a:t>10</a:t>
            </a:r>
            <a:r>
              <a:rPr lang="fa-IR" dirty="0" smtClean="0">
                <a:solidFill>
                  <a:schemeClr val="tx1"/>
                </a:solidFill>
                <a:cs typeface="_MRT_Khodkar"/>
              </a:rPr>
              <a:t>%</a:t>
            </a:r>
            <a:endParaRPr lang="en-US" dirty="0">
              <a:solidFill>
                <a:schemeClr val="tx1"/>
              </a:solidFill>
            </a:endParaRPr>
          </a:p>
        </p:txBody>
      </p:sp>
      <p:sp>
        <p:nvSpPr>
          <p:cNvPr id="13" name="Rounded Rectangle 12"/>
          <p:cNvSpPr/>
          <p:nvPr/>
        </p:nvSpPr>
        <p:spPr>
          <a:xfrm>
            <a:off x="5786446" y="357166"/>
            <a:ext cx="642942"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a-IR" dirty="0" smtClean="0">
                <a:solidFill>
                  <a:schemeClr val="tx1"/>
                </a:solidFill>
              </a:rPr>
              <a:t>25</a:t>
            </a:r>
            <a:r>
              <a:rPr lang="fa-IR" dirty="0" smtClean="0">
                <a:solidFill>
                  <a:schemeClr val="tx1"/>
                </a:solidFill>
                <a:cs typeface="_MRT_Khodkar"/>
              </a:rPr>
              <a:t>%</a:t>
            </a:r>
            <a:endParaRPr lang="en-US" dirty="0">
              <a:solidFill>
                <a:schemeClr val="tx1"/>
              </a:solidFill>
            </a:endParaRPr>
          </a:p>
        </p:txBody>
      </p:sp>
      <p:sp>
        <p:nvSpPr>
          <p:cNvPr id="14" name="Rounded Rectangle 13"/>
          <p:cNvSpPr/>
          <p:nvPr/>
        </p:nvSpPr>
        <p:spPr>
          <a:xfrm>
            <a:off x="7429520" y="357166"/>
            <a:ext cx="642942"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a-IR" dirty="0" smtClean="0">
                <a:solidFill>
                  <a:schemeClr val="tx1"/>
                </a:solidFill>
              </a:rPr>
              <a:t>40</a:t>
            </a:r>
            <a:r>
              <a:rPr lang="fa-IR" dirty="0" smtClean="0">
                <a:solidFill>
                  <a:schemeClr val="tx1"/>
                </a:solidFill>
                <a:cs typeface="_MRT_Khodkar"/>
              </a:rPr>
              <a:t>%</a:t>
            </a:r>
            <a:endParaRPr lang="en-US" dirty="0">
              <a:solidFill>
                <a:schemeClr val="tx1"/>
              </a:solidFill>
            </a:endParaRPr>
          </a:p>
        </p:txBody>
      </p:sp>
      <p:sp>
        <p:nvSpPr>
          <p:cNvPr id="15" name="Rounded Rectangle 14"/>
          <p:cNvSpPr/>
          <p:nvPr/>
        </p:nvSpPr>
        <p:spPr>
          <a:xfrm>
            <a:off x="3000364" y="357166"/>
            <a:ext cx="642942"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a-IR" dirty="0" smtClean="0">
                <a:solidFill>
                  <a:schemeClr val="tx1"/>
                </a:solidFill>
              </a:rPr>
              <a:t>30</a:t>
            </a:r>
            <a:r>
              <a:rPr lang="fa-IR" dirty="0" smtClean="0">
                <a:solidFill>
                  <a:schemeClr val="tx1"/>
                </a:solidFill>
                <a:cs typeface="_MRT_Khodkar"/>
              </a:rPr>
              <a:t>%</a:t>
            </a:r>
            <a:endParaRPr lang="en-US" dirty="0">
              <a:solidFill>
                <a:schemeClr val="tx1"/>
              </a:solidFill>
            </a:endParaRPr>
          </a:p>
        </p:txBody>
      </p:sp>
      <p:sp>
        <p:nvSpPr>
          <p:cNvPr id="22" name="Oval 21"/>
          <p:cNvSpPr/>
          <p:nvPr/>
        </p:nvSpPr>
        <p:spPr>
          <a:xfrm>
            <a:off x="1571604" y="2214554"/>
            <a:ext cx="928694" cy="64294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1600" dirty="0" smtClean="0"/>
              <a:t>4000</a:t>
            </a:r>
            <a:endParaRPr lang="en-US" sz="1600" dirty="0"/>
          </a:p>
        </p:txBody>
      </p:sp>
      <p:sp>
        <p:nvSpPr>
          <p:cNvPr id="23" name="Oval 22"/>
          <p:cNvSpPr/>
          <p:nvPr/>
        </p:nvSpPr>
        <p:spPr>
          <a:xfrm>
            <a:off x="7429520" y="2071678"/>
            <a:ext cx="928694" cy="64294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1600" dirty="0" smtClean="0"/>
              <a:t>7000</a:t>
            </a:r>
            <a:endParaRPr lang="en-US" sz="1600" dirty="0"/>
          </a:p>
        </p:txBody>
      </p:sp>
      <p:sp>
        <p:nvSpPr>
          <p:cNvPr id="24" name="Oval 23"/>
          <p:cNvSpPr/>
          <p:nvPr/>
        </p:nvSpPr>
        <p:spPr>
          <a:xfrm>
            <a:off x="5857884" y="2071678"/>
            <a:ext cx="928694" cy="64294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1600" dirty="0" smtClean="0"/>
              <a:t>8000</a:t>
            </a:r>
            <a:endParaRPr lang="en-US" sz="1600" dirty="0"/>
          </a:p>
        </p:txBody>
      </p:sp>
      <p:sp>
        <p:nvSpPr>
          <p:cNvPr id="25" name="Oval 24"/>
          <p:cNvSpPr/>
          <p:nvPr/>
        </p:nvSpPr>
        <p:spPr>
          <a:xfrm>
            <a:off x="4286248" y="2143116"/>
            <a:ext cx="928694" cy="64294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1400" dirty="0" smtClean="0"/>
              <a:t>10000</a:t>
            </a:r>
            <a:endParaRPr lang="en-US" sz="1400" dirty="0"/>
          </a:p>
        </p:txBody>
      </p:sp>
      <p:sp>
        <p:nvSpPr>
          <p:cNvPr id="26" name="Oval 25"/>
          <p:cNvSpPr/>
          <p:nvPr/>
        </p:nvSpPr>
        <p:spPr>
          <a:xfrm>
            <a:off x="2857488" y="2143116"/>
            <a:ext cx="928694" cy="64294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1600" dirty="0" smtClean="0"/>
              <a:t>4000</a:t>
            </a:r>
            <a:endParaRPr lang="en-US" sz="1600" dirty="0"/>
          </a:p>
        </p:txBody>
      </p:sp>
      <p:sp>
        <p:nvSpPr>
          <p:cNvPr id="27" name="Rectangle 26"/>
          <p:cNvSpPr/>
          <p:nvPr/>
        </p:nvSpPr>
        <p:spPr>
          <a:xfrm>
            <a:off x="4957140" y="3214686"/>
            <a:ext cx="2375970" cy="369332"/>
          </a:xfrm>
          <a:prstGeom prst="rect">
            <a:avLst/>
          </a:prstGeom>
        </p:spPr>
        <p:txBody>
          <a:bodyPr wrap="none">
            <a:spAutoFit/>
          </a:bodyPr>
          <a:lstStyle/>
          <a:p>
            <a:r>
              <a:rPr lang="fa-IR" dirty="0" smtClean="0"/>
              <a:t> بیاییداجناس انتخابی را ببینیم.</a:t>
            </a:r>
            <a:endParaRPr lang="en-US" dirty="0"/>
          </a:p>
        </p:txBody>
      </p:sp>
      <p:pic>
        <p:nvPicPr>
          <p:cNvPr id="4105" name="Picture 9" descr="C:\Documents and Settings\a\Desktop\چشم 2.jpeg"/>
          <p:cNvPicPr>
            <a:picLocks noChangeAspect="1" noChangeArrowheads="1"/>
          </p:cNvPicPr>
          <p:nvPr/>
        </p:nvPicPr>
        <p:blipFill>
          <a:blip r:embed="rId9" cstate="print"/>
          <a:srcRect/>
          <a:stretch>
            <a:fillRect/>
          </a:stretch>
        </p:blipFill>
        <p:spPr bwMode="auto">
          <a:xfrm>
            <a:off x="7429520" y="3000372"/>
            <a:ext cx="1000132" cy="714380"/>
          </a:xfrm>
          <a:prstGeom prst="rect">
            <a:avLst/>
          </a:prstGeom>
          <a:noFill/>
        </p:spPr>
      </p:pic>
      <p:sp>
        <p:nvSpPr>
          <p:cNvPr id="30" name="Rectangle 29"/>
          <p:cNvSpPr/>
          <p:nvPr/>
        </p:nvSpPr>
        <p:spPr>
          <a:xfrm>
            <a:off x="5643570" y="4143381"/>
            <a:ext cx="2286016" cy="646331"/>
          </a:xfrm>
          <a:prstGeom prst="rect">
            <a:avLst/>
          </a:prstGeom>
        </p:spPr>
        <p:txBody>
          <a:bodyPr wrap="square">
            <a:spAutoFit/>
          </a:bodyPr>
          <a:lstStyle/>
          <a:p>
            <a:r>
              <a:rPr lang="fa-IR" dirty="0" smtClean="0"/>
              <a:t>نرگس :</a:t>
            </a:r>
          </a:p>
          <a:p>
            <a:r>
              <a:rPr lang="fa-IR" dirty="0" smtClean="0"/>
              <a:t>کیف ،2جفت جوراب،3دفتر</a:t>
            </a:r>
            <a:endParaRPr lang="en-US" dirty="0"/>
          </a:p>
        </p:txBody>
      </p:sp>
      <p:pic>
        <p:nvPicPr>
          <p:cNvPr id="4106" name="Picture 10" descr="C:\Documents and Settings\a\Desktop\نرگس.jpeg"/>
          <p:cNvPicPr>
            <a:picLocks noChangeAspect="1" noChangeArrowheads="1"/>
          </p:cNvPicPr>
          <p:nvPr/>
        </p:nvPicPr>
        <p:blipFill>
          <a:blip r:embed="rId10" cstate="print"/>
          <a:srcRect/>
          <a:stretch>
            <a:fillRect/>
          </a:stretch>
        </p:blipFill>
        <p:spPr bwMode="auto">
          <a:xfrm>
            <a:off x="7929586" y="4143380"/>
            <a:ext cx="642942" cy="571504"/>
          </a:xfrm>
          <a:prstGeom prst="rect">
            <a:avLst/>
          </a:prstGeom>
          <a:noFill/>
        </p:spPr>
      </p:pic>
      <p:pic>
        <p:nvPicPr>
          <p:cNvPr id="4107" name="Picture 11" descr="C:\Documents and Settings\a\Desktop\علی.jpeg"/>
          <p:cNvPicPr>
            <a:picLocks noChangeAspect="1" noChangeArrowheads="1"/>
          </p:cNvPicPr>
          <p:nvPr/>
        </p:nvPicPr>
        <p:blipFill>
          <a:blip r:embed="rId11" cstate="print"/>
          <a:srcRect/>
          <a:stretch>
            <a:fillRect/>
          </a:stretch>
        </p:blipFill>
        <p:spPr bwMode="auto">
          <a:xfrm>
            <a:off x="7929587" y="4786322"/>
            <a:ext cx="714380" cy="642942"/>
          </a:xfrm>
          <a:prstGeom prst="rect">
            <a:avLst/>
          </a:prstGeom>
          <a:noFill/>
        </p:spPr>
      </p:pic>
      <p:pic>
        <p:nvPicPr>
          <p:cNvPr id="4109" name="Picture 13" descr="C:\Documents and Settings\a\Desktop\مادرم.jpeg"/>
          <p:cNvPicPr>
            <a:picLocks noChangeAspect="1" noChangeArrowheads="1"/>
          </p:cNvPicPr>
          <p:nvPr/>
        </p:nvPicPr>
        <p:blipFill>
          <a:blip r:embed="rId12" cstate="print"/>
          <a:srcRect/>
          <a:stretch>
            <a:fillRect/>
          </a:stretch>
        </p:blipFill>
        <p:spPr bwMode="auto">
          <a:xfrm>
            <a:off x="8001024" y="5500702"/>
            <a:ext cx="642942" cy="714380"/>
          </a:xfrm>
          <a:prstGeom prst="rect">
            <a:avLst/>
          </a:prstGeom>
          <a:noFill/>
        </p:spPr>
      </p:pic>
    </p:spTree>
  </p:cSld>
  <p:clrMapOvr>
    <a:masterClrMapping/>
  </p:clrMapOvr>
  <p:transition>
    <p:comb/>
    <p:sndAc>
      <p:stSnd>
        <p:snd r:embed="rId3" name="camera.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85728"/>
            <a:ext cx="7498080" cy="6286544"/>
          </a:xfrm>
        </p:spPr>
        <p:txBody>
          <a:bodyPr>
            <a:normAutofit/>
          </a:bodyPr>
          <a:lstStyle/>
          <a:p>
            <a:pPr algn="r" rtl="1"/>
            <a:r>
              <a:rPr lang="fa-IR" sz="1400" dirty="0" smtClean="0">
                <a:solidFill>
                  <a:srgbClr val="0070C0"/>
                </a:solidFill>
              </a:rPr>
              <a:t>نحوه ی انجام تکلیف :</a:t>
            </a:r>
          </a:p>
          <a:p>
            <a:pPr algn="r" rtl="1"/>
            <a:r>
              <a:rPr lang="fa-IR" sz="1400" dirty="0" smtClean="0"/>
              <a:t>حدس بزنید آن ها توانستند این اجناس را بخرند؟.................حالا با انجام محاسبات زیر از پاسخ خود مطمئن شوید.</a:t>
            </a:r>
          </a:p>
          <a:p>
            <a:pPr algn="r" rtl="1"/>
            <a:r>
              <a:rPr lang="fa-IR" sz="1400" dirty="0" smtClean="0"/>
              <a:t>الف) سهم پول هریک جداگانه چقدر است؟</a:t>
            </a:r>
          </a:p>
          <a:p>
            <a:pPr algn="r" rtl="1"/>
            <a:r>
              <a:rPr lang="fa-IR" sz="1400" dirty="0" smtClean="0"/>
              <a:t>ب) با انتخابی که کرده اند میزان پولی که هر کدام باید بپردازند را حساب کنید ؟</a:t>
            </a:r>
          </a:p>
          <a:p>
            <a:pPr algn="r" rtl="1"/>
            <a:r>
              <a:rPr lang="fa-IR" sz="1400" dirty="0" smtClean="0"/>
              <a:t>ج) کدام یک از آن ها پول کم می آورد؟ ........چقدر؟.......... شما چه پیشنهاد ی برای او دارید؟..................</a:t>
            </a:r>
          </a:p>
          <a:p>
            <a:pPr algn="r" rtl="1"/>
            <a:r>
              <a:rPr lang="fa-IR" sz="1400" dirty="0" smtClean="0"/>
              <a:t>د)در چه جاهای دیگری از زندگی خود با درصد و تخفیف سرو کار دارید؟ .....................</a:t>
            </a:r>
          </a:p>
          <a:p>
            <a:pPr algn="ctr" rtl="1">
              <a:buNone/>
            </a:pPr>
            <a:r>
              <a:rPr lang="fa-IR" sz="1400" b="1" dirty="0" smtClean="0"/>
              <a:t>من در گام چهارم جدول راهنمای توصیف عملکرد را تنظیم می کنم</a:t>
            </a:r>
          </a:p>
          <a:p>
            <a:pPr algn="ctr" rtl="1">
              <a:buNone/>
            </a:pPr>
            <a:endParaRPr lang="fa-IR" sz="1400" b="1" dirty="0" smtClean="0"/>
          </a:p>
          <a:p>
            <a:pPr algn="ctr" rtl="1">
              <a:buNone/>
            </a:pPr>
            <a:endParaRPr lang="fa-IR" sz="1400" b="1" dirty="0" smtClean="0"/>
          </a:p>
          <a:p>
            <a:pPr algn="ctr" rtl="1">
              <a:buNone/>
            </a:pPr>
            <a:endParaRPr lang="fa-IR" sz="1400" b="1" dirty="0" smtClean="0"/>
          </a:p>
          <a:p>
            <a:pPr algn="ctr" rtl="1">
              <a:buNone/>
            </a:pPr>
            <a:endParaRPr lang="fa-IR" sz="1400" b="1" dirty="0" smtClean="0"/>
          </a:p>
          <a:p>
            <a:pPr algn="ctr" rtl="1">
              <a:buNone/>
            </a:pPr>
            <a:endParaRPr lang="fa-IR" sz="1400" b="1" dirty="0" smtClean="0"/>
          </a:p>
          <a:p>
            <a:pPr algn="ctr" rtl="1">
              <a:buNone/>
            </a:pPr>
            <a:endParaRPr lang="fa-IR" sz="1400" b="1" dirty="0" smtClean="0"/>
          </a:p>
          <a:p>
            <a:pPr algn="ctr" rtl="1">
              <a:buNone/>
            </a:pPr>
            <a:endParaRPr lang="fa-IR" sz="1400" b="1" dirty="0" smtClean="0"/>
          </a:p>
          <a:p>
            <a:pPr algn="ctr" rtl="1">
              <a:buNone/>
            </a:pPr>
            <a:endParaRPr lang="fa-IR" sz="1400" b="1" dirty="0" smtClean="0"/>
          </a:p>
          <a:p>
            <a:pPr algn="ctr" rtl="1">
              <a:buNone/>
            </a:pPr>
            <a:endParaRPr lang="fa-IR" sz="1400" b="1" dirty="0" smtClean="0"/>
          </a:p>
          <a:p>
            <a:pPr algn="ctr" rtl="1">
              <a:buNone/>
            </a:pPr>
            <a:endParaRPr lang="fa-IR" sz="1400" b="1" dirty="0" smtClean="0"/>
          </a:p>
          <a:p>
            <a:pPr algn="ctr" rtl="1">
              <a:buNone/>
            </a:pPr>
            <a:endParaRPr lang="fa-IR" sz="1400" b="1" dirty="0" smtClean="0"/>
          </a:p>
          <a:p>
            <a:pPr algn="ctr" rtl="1">
              <a:buNone/>
            </a:pPr>
            <a:endParaRPr lang="fa-IR" sz="1400" b="1" dirty="0" smtClean="0"/>
          </a:p>
          <a:p>
            <a:pPr algn="ctr" rtl="1">
              <a:buNone/>
            </a:pPr>
            <a:endParaRPr lang="fa-IR" sz="1400" b="1" dirty="0" smtClean="0"/>
          </a:p>
          <a:p>
            <a:pPr algn="r" rtl="1">
              <a:buNone/>
            </a:pPr>
            <a:r>
              <a:rPr lang="fa-IR" sz="1400" b="1" dirty="0" smtClean="0"/>
              <a:t>باز خورد توصیفی :</a:t>
            </a:r>
          </a:p>
        </p:txBody>
      </p:sp>
      <p:graphicFrame>
        <p:nvGraphicFramePr>
          <p:cNvPr id="4" name="Table 3"/>
          <p:cNvGraphicFramePr>
            <a:graphicFrameLocks noGrp="1"/>
          </p:cNvGraphicFramePr>
          <p:nvPr/>
        </p:nvGraphicFramePr>
        <p:xfrm>
          <a:off x="2357422" y="2357430"/>
          <a:ext cx="6072228" cy="3667602"/>
        </p:xfrm>
        <a:graphic>
          <a:graphicData uri="http://schemas.openxmlformats.org/drawingml/2006/table">
            <a:tbl>
              <a:tblPr firstRow="1" bandRow="1">
                <a:tableStyleId>{08FB837D-C827-4EFA-A057-4D05807E0F7C}</a:tableStyleId>
              </a:tblPr>
              <a:tblGrid>
                <a:gridCol w="642942"/>
                <a:gridCol w="642942"/>
                <a:gridCol w="714380"/>
                <a:gridCol w="928694"/>
                <a:gridCol w="857256"/>
                <a:gridCol w="2286014"/>
              </a:tblGrid>
              <a:tr h="749665">
                <a:tc>
                  <a:txBody>
                    <a:bodyPr/>
                    <a:lstStyle/>
                    <a:p>
                      <a:pPr algn="ctr"/>
                      <a:r>
                        <a:rPr lang="fa-IR" dirty="0" smtClean="0"/>
                        <a:t>خیلی کم</a:t>
                      </a:r>
                      <a:endParaRPr lang="en-US" dirty="0"/>
                    </a:p>
                  </a:txBody>
                  <a:tcPr/>
                </a:tc>
                <a:tc>
                  <a:txBody>
                    <a:bodyPr/>
                    <a:lstStyle/>
                    <a:p>
                      <a:pPr algn="ctr"/>
                      <a:r>
                        <a:rPr lang="fa-IR" dirty="0" smtClean="0"/>
                        <a:t>کم</a:t>
                      </a:r>
                      <a:endParaRPr lang="en-US" dirty="0"/>
                    </a:p>
                  </a:txBody>
                  <a:tcPr/>
                </a:tc>
                <a:tc>
                  <a:txBody>
                    <a:bodyPr/>
                    <a:lstStyle/>
                    <a:p>
                      <a:pPr algn="ctr"/>
                      <a:r>
                        <a:rPr lang="fa-IR" dirty="0" smtClean="0"/>
                        <a:t>متوسط</a:t>
                      </a:r>
                      <a:endParaRPr lang="en-US" dirty="0"/>
                    </a:p>
                  </a:txBody>
                  <a:tcPr/>
                </a:tc>
                <a:tc>
                  <a:txBody>
                    <a:bodyPr/>
                    <a:lstStyle/>
                    <a:p>
                      <a:pPr algn="ctr"/>
                      <a:r>
                        <a:rPr lang="fa-IR" dirty="0" smtClean="0"/>
                        <a:t>تسلط خوب</a:t>
                      </a:r>
                      <a:endParaRPr lang="en-US" dirty="0"/>
                    </a:p>
                  </a:txBody>
                  <a:tcPr/>
                </a:tc>
                <a:tc>
                  <a:txBody>
                    <a:bodyPr/>
                    <a:lstStyle/>
                    <a:p>
                      <a:pPr algn="ctr"/>
                      <a:r>
                        <a:rPr lang="fa-IR" dirty="0" smtClean="0"/>
                        <a:t>تسلط کامل</a:t>
                      </a:r>
                      <a:endParaRPr lang="en-US" dirty="0"/>
                    </a:p>
                  </a:txBody>
                  <a:tcPr/>
                </a:tc>
                <a:tc>
                  <a:txBody>
                    <a:bodyPr/>
                    <a:lstStyle/>
                    <a:p>
                      <a:pPr algn="r"/>
                      <a:r>
                        <a:rPr lang="fa-IR" sz="1200" dirty="0" smtClean="0"/>
                        <a:t>                         سطوح یادگیری      </a:t>
                      </a:r>
                    </a:p>
                    <a:p>
                      <a:pPr algn="r"/>
                      <a:endParaRPr lang="fa-IR" sz="1200" dirty="0" smtClean="0"/>
                    </a:p>
                    <a:p>
                      <a:pPr algn="r"/>
                      <a:r>
                        <a:rPr lang="fa-IR" sz="1200" dirty="0" smtClean="0"/>
                        <a:t>نشانه</a:t>
                      </a:r>
                      <a:r>
                        <a:rPr lang="fa-IR" sz="1200" baseline="0" dirty="0" smtClean="0"/>
                        <a:t> </a:t>
                      </a:r>
                      <a:r>
                        <a:rPr lang="fa-IR" sz="1200" dirty="0" smtClean="0"/>
                        <a:t>وملاک</a:t>
                      </a:r>
                    </a:p>
                    <a:p>
                      <a:pPr algn="r"/>
                      <a:r>
                        <a:rPr lang="fa-IR" sz="1200" dirty="0" smtClean="0"/>
                        <a:t> </a:t>
                      </a:r>
                      <a:endParaRPr lang="en-US" sz="1200" dirty="0"/>
                    </a:p>
                  </a:txBody>
                  <a:tcPr>
                    <a:lnBlToTr w="12700" cap="flat" cmpd="sng" algn="ctr">
                      <a:solidFill>
                        <a:schemeClr val="tx1"/>
                      </a:solidFill>
                      <a:prstDash val="solid"/>
                      <a:round/>
                      <a:headEnd type="none" w="med" len="med"/>
                      <a:tailEnd type="none" w="med" len="med"/>
                    </a:lnBlToTr>
                  </a:tcPr>
                </a:tc>
              </a:tr>
              <a:tr h="337812">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r"/>
                      <a:r>
                        <a:rPr lang="fa-IR" sz="1200" b="1" dirty="0" smtClean="0"/>
                        <a:t>1- محاسبه</a:t>
                      </a:r>
                      <a:r>
                        <a:rPr lang="fa-IR" sz="1200" b="1" baseline="0" dirty="0" smtClean="0"/>
                        <a:t> ی نصف،ثلث،ربع و خمس</a:t>
                      </a:r>
                      <a:endParaRPr lang="en-US" sz="1200" b="1" dirty="0"/>
                    </a:p>
                  </a:txBody>
                  <a:tcPr/>
                </a:tc>
              </a:tr>
              <a:tr h="41648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algn="r"/>
                      <a:r>
                        <a:rPr lang="fa-IR" sz="1200" b="1" dirty="0" smtClean="0"/>
                        <a:t>2- محاسبه ی سهم هریک از اعضاءخانواده</a:t>
                      </a:r>
                      <a:endParaRPr lang="en-US" sz="1200" b="1" dirty="0"/>
                    </a:p>
                  </a:txBody>
                  <a:tcPr/>
                </a:tc>
              </a:tr>
              <a:tr h="337812">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algn="r"/>
                      <a:r>
                        <a:rPr lang="fa-IR" sz="1200" b="1" dirty="0" smtClean="0"/>
                        <a:t>3-محاسبات مربوط به تخفیف</a:t>
                      </a:r>
                      <a:endParaRPr lang="en-US" sz="1200" b="1" dirty="0"/>
                    </a:p>
                  </a:txBody>
                  <a:tcPr/>
                </a:tc>
              </a:tr>
              <a:tr h="416481">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algn="r"/>
                      <a:r>
                        <a:rPr lang="fa-IR" sz="1200" b="1" dirty="0" smtClean="0"/>
                        <a:t>4- محاسبه ی هزینه ی هریک از اعضاء خانواده</a:t>
                      </a:r>
                      <a:endParaRPr lang="en-US" sz="1200" b="1" dirty="0"/>
                    </a:p>
                  </a:txBody>
                  <a:tcPr/>
                </a:tc>
              </a:tr>
              <a:tr h="337812">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algn="r"/>
                      <a:r>
                        <a:rPr lang="fa-IR" sz="1200" b="1" dirty="0" smtClean="0"/>
                        <a:t>5-دقت در محاسبات</a:t>
                      </a:r>
                      <a:endParaRPr lang="en-US" sz="1200" b="1" dirty="0"/>
                    </a:p>
                  </a:txBody>
                  <a:tcPr/>
                </a:tc>
              </a:tr>
              <a:tr h="416481">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algn="r"/>
                      <a:r>
                        <a:rPr lang="fa-IR" sz="1200" b="1" dirty="0" smtClean="0"/>
                        <a:t>6-ارائه ی راه حل منطقی برای رفع مشکل مالی خانواده</a:t>
                      </a:r>
                      <a:endParaRPr lang="en-US" sz="1200" b="1" dirty="0"/>
                    </a:p>
                  </a:txBody>
                  <a:tcPr/>
                </a:tc>
              </a:tr>
              <a:tr h="416481">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r"/>
                      <a:r>
                        <a:rPr lang="fa-IR" sz="1200" b="1" dirty="0" smtClean="0"/>
                        <a:t>7- بیان نمونه ای از کاربرد درصد و تخفیف در زندگی روزمره</a:t>
                      </a:r>
                      <a:endParaRPr lang="en-US" sz="1200" b="1" dirty="0"/>
                    </a:p>
                  </a:txBody>
                  <a:tcPr/>
                </a:tc>
              </a:tr>
            </a:tbl>
          </a:graphicData>
        </a:graphic>
      </p:graphicFrame>
    </p:spTree>
  </p:cSld>
  <p:clrMapOvr>
    <a:masterClrMapping/>
  </p:clrMapOvr>
  <p:transition>
    <p:comb/>
    <p:sndAc>
      <p:stSnd>
        <p:snd r:embed="rId2" name="camera.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71480"/>
            <a:ext cx="7498080" cy="5676920"/>
          </a:xfrm>
        </p:spPr>
        <p:txBody>
          <a:bodyPr/>
          <a:lstStyle/>
          <a:p>
            <a:pPr algn="r" rtl="1"/>
            <a:r>
              <a:rPr lang="fa-IR" dirty="0" smtClean="0"/>
              <a:t>خودسنجی:</a:t>
            </a:r>
          </a:p>
          <a:p>
            <a:pPr algn="r" rtl="1">
              <a:buNone/>
            </a:pPr>
            <a:r>
              <a:rPr lang="fa-IR" dirty="0" smtClean="0"/>
              <a:t>با انجام این فعالیت من یادگرفتم...................اما یادنگرفتم...............................چه کارهایی را برای یادگیری بهتر انجام می دهم.....................</a:t>
            </a:r>
            <a:endParaRPr lang="en-US" dirty="0"/>
          </a:p>
        </p:txBody>
      </p:sp>
    </p:spTree>
  </p:cSld>
  <p:clrMapOvr>
    <a:masterClrMapping/>
  </p:clrMapOvr>
  <p:transition>
    <p:comb/>
    <p:sndAc>
      <p:stSnd>
        <p:snd r:embed="rId2" name="camera.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ocument 3"/>
          <p:cNvSpPr/>
          <p:nvPr/>
        </p:nvSpPr>
        <p:spPr>
          <a:xfrm>
            <a:off x="857224" y="214290"/>
            <a:ext cx="7786742" cy="5429288"/>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8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من مراحل ساخت آزمون عملکردواقعی را می دانم</a:t>
            </a:r>
            <a:endParaRPr lang="fa-IR" sz="8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1" nodeType="clickEffect">
                                  <p:stCondLst>
                                    <p:cond delay="0"/>
                                  </p:stCondLst>
                                  <p:childTnLst>
                                    <p:animRot by="21600000">
                                      <p:cBhvr>
                                        <p:cTn id="18" dur="2000" fill="hold"/>
                                        <p:tgtEl>
                                          <p:spTgt spid="4">
                                            <p:bg/>
                                          </p:spTgt>
                                        </p:tgtEl>
                                        <p:attrNameLst>
                                          <p:attrName>r</p:attrName>
                                        </p:attrNameLst>
                                      </p:cBhvr>
                                    </p:animRot>
                                  </p:childTnLst>
                                </p:cTn>
                              </p:par>
                              <p:par>
                                <p:cTn id="19" presetID="8" presetClass="emph" presetSubtype="0" fill="hold" grpId="1" nodeType="withEffect">
                                  <p:stCondLst>
                                    <p:cond delay="0"/>
                                  </p:stCondLst>
                                  <p:childTnLst>
                                    <p:animRot by="21600000">
                                      <p:cBhvr>
                                        <p:cTn id="20" dur="2000" fill="hold"/>
                                        <p:tgtEl>
                                          <p:spTgt spid="4">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4" grpId="1" build="allAtOnce"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Program Files (x86)\Microsoft Office\MEDIA\CAGCAT10\j0199727.wmf"/>
          <p:cNvPicPr>
            <a:picLocks noChangeAspect="1" noChangeArrowheads="1"/>
          </p:cNvPicPr>
          <p:nvPr/>
        </p:nvPicPr>
        <p:blipFill>
          <a:blip r:embed="rId3" cstate="print"/>
          <a:srcRect/>
          <a:stretch>
            <a:fillRect/>
          </a:stretch>
        </p:blipFill>
        <p:spPr bwMode="auto">
          <a:xfrm>
            <a:off x="357158" y="285728"/>
            <a:ext cx="2143140" cy="2214578"/>
          </a:xfrm>
          <a:prstGeom prst="rect">
            <a:avLst/>
          </a:prstGeom>
          <a:noFill/>
        </p:spPr>
      </p:pic>
      <p:sp>
        <p:nvSpPr>
          <p:cNvPr id="6" name="Quad Arrow Callout 5"/>
          <p:cNvSpPr/>
          <p:nvPr/>
        </p:nvSpPr>
        <p:spPr>
          <a:xfrm>
            <a:off x="2500298" y="0"/>
            <a:ext cx="6286544" cy="2500306"/>
          </a:xfrm>
          <a:prstGeom prst="quad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dirty="0" smtClean="0">
                <a:solidFill>
                  <a:schemeClr val="tx1">
                    <a:lumMod val="95000"/>
                    <a:lumOff val="5000"/>
                  </a:schemeClr>
                </a:solidFill>
              </a:rPr>
              <a:t>من چارچوب ساخت </a:t>
            </a:r>
          </a:p>
          <a:p>
            <a:pPr algn="ctr"/>
            <a:r>
              <a:rPr lang="fa-IR" sz="2400" b="1" dirty="0" smtClean="0">
                <a:solidFill>
                  <a:schemeClr val="tx1">
                    <a:lumMod val="95000"/>
                    <a:lumOff val="5000"/>
                  </a:schemeClr>
                </a:solidFill>
              </a:rPr>
              <a:t>آزمون </a:t>
            </a:r>
            <a:r>
              <a:rPr lang="fa-IR" sz="2400" b="1" dirty="0" smtClean="0">
                <a:solidFill>
                  <a:srgbClr val="FFFF00"/>
                </a:solidFill>
              </a:rPr>
              <a:t>واقعی </a:t>
            </a:r>
            <a:r>
              <a:rPr lang="fa-IR" sz="2400" b="1" dirty="0" smtClean="0">
                <a:solidFill>
                  <a:schemeClr val="tx1">
                    <a:lumMod val="95000"/>
                    <a:lumOff val="5000"/>
                  </a:schemeClr>
                </a:solidFill>
              </a:rPr>
              <a:t>عملکرد را این طور طی می کنم.</a:t>
            </a:r>
            <a:endParaRPr lang="fa-IR" sz="2400" b="1" dirty="0">
              <a:solidFill>
                <a:schemeClr val="tx1">
                  <a:lumMod val="95000"/>
                  <a:lumOff val="5000"/>
                </a:schemeClr>
              </a:solidFill>
            </a:endParaRPr>
          </a:p>
        </p:txBody>
      </p:sp>
      <p:sp>
        <p:nvSpPr>
          <p:cNvPr id="7" name="Rectangle 6"/>
          <p:cNvSpPr/>
          <p:nvPr/>
        </p:nvSpPr>
        <p:spPr>
          <a:xfrm>
            <a:off x="0" y="2500306"/>
            <a:ext cx="9144001" cy="3416320"/>
          </a:xfrm>
          <a:prstGeom prst="rect">
            <a:avLst/>
          </a:prstGeom>
          <a:solidFill>
            <a:schemeClr val="bg2">
              <a:lumMod val="90000"/>
            </a:schemeClr>
          </a:solidFill>
        </p:spPr>
        <p:txBody>
          <a:bodyPr wrap="square">
            <a:spAutoFit/>
          </a:bodyPr>
          <a:lstStyle/>
          <a:p>
            <a:endParaRPr lang="fa-IR" sz="2400" b="1" dirty="0" smtClean="0"/>
          </a:p>
          <a:p>
            <a:pPr>
              <a:buFont typeface="Wingdings" pitchFamily="2" charset="2"/>
              <a:buChar char="Ø"/>
            </a:pPr>
            <a:r>
              <a:rPr lang="fa-IR" sz="2400" b="1" dirty="0"/>
              <a:t> </a:t>
            </a:r>
            <a:r>
              <a:rPr lang="fa-IR" sz="2400" b="1" dirty="0" smtClean="0"/>
              <a:t>1- نوشتن هدف یادگیری به شیوه ی عملکرد</a:t>
            </a:r>
          </a:p>
          <a:p>
            <a:pPr>
              <a:buFont typeface="Wingdings" pitchFamily="2" charset="2"/>
              <a:buChar char="Ø"/>
            </a:pPr>
            <a:r>
              <a:rPr lang="fa-IR" sz="2400" b="1" dirty="0"/>
              <a:t> </a:t>
            </a:r>
            <a:r>
              <a:rPr lang="fa-IR" sz="2400" b="1" dirty="0" smtClean="0"/>
              <a:t>2- نوشتن ملاک های ویا شواهد یادگیر ی عملکرد </a:t>
            </a:r>
          </a:p>
          <a:p>
            <a:pPr>
              <a:buFont typeface="Wingdings" pitchFamily="2" charset="2"/>
              <a:buChar char="Ø"/>
            </a:pPr>
            <a:r>
              <a:rPr lang="fa-IR" sz="2400" b="1" dirty="0" smtClean="0"/>
              <a:t>3- نوشتن تکلیف سنجش شامل :    1-3) نوشتن مساله یا بافت تکلیف</a:t>
            </a:r>
          </a:p>
          <a:p>
            <a:pPr algn="ctr"/>
            <a:r>
              <a:rPr lang="fa-IR" sz="2400" b="1" dirty="0" smtClean="0"/>
              <a:t>                                    2-3) پیش بینی لوازم و تجهیزات احتمالی </a:t>
            </a:r>
          </a:p>
          <a:p>
            <a:pPr algn="ctr"/>
            <a:r>
              <a:rPr lang="fa-IR" sz="2400" b="1" dirty="0" smtClean="0"/>
              <a:t>برای تکلیف</a:t>
            </a:r>
          </a:p>
          <a:p>
            <a:r>
              <a:rPr lang="fa-IR" sz="2400" b="1" dirty="0" smtClean="0"/>
              <a:t>                                              3-3) نوشتن شیوه ی انجام تکلیف </a:t>
            </a:r>
          </a:p>
          <a:p>
            <a:pPr>
              <a:buFont typeface="Wingdings" pitchFamily="2" charset="2"/>
              <a:buChar char="Ø"/>
            </a:pPr>
            <a:r>
              <a:rPr lang="fa-IR" sz="2400" b="1" dirty="0"/>
              <a:t> </a:t>
            </a:r>
            <a:r>
              <a:rPr lang="fa-IR" sz="2400" b="1" dirty="0" smtClean="0"/>
              <a:t>4 – نوشتن راهنمای توصیف عملکرد و خودسنجی </a:t>
            </a:r>
          </a:p>
          <a:p>
            <a:pPr>
              <a:buFont typeface="Wingdings" pitchFamily="2" charset="2"/>
              <a:buChar char="Ø"/>
            </a:pPr>
            <a:r>
              <a:rPr lang="fa-IR" sz="2400" b="1" dirty="0" smtClean="0"/>
              <a:t>5- بازنگری کلیه مراحل </a:t>
            </a:r>
            <a:endParaRPr lang="fa-IR" sz="2400" b="1" dirty="0"/>
          </a:p>
        </p:txBody>
      </p:sp>
      <p:sp>
        <p:nvSpPr>
          <p:cNvPr id="8" name="Right Brace 7"/>
          <p:cNvSpPr/>
          <p:nvPr/>
        </p:nvSpPr>
        <p:spPr>
          <a:xfrm>
            <a:off x="5143504" y="3643314"/>
            <a:ext cx="214314" cy="1357322"/>
          </a:xfrm>
          <a:prstGeom prst="rightBrace">
            <a:avLst/>
          </a:prstGeom>
        </p:spPr>
        <p:style>
          <a:lnRef idx="3">
            <a:schemeClr val="accent1"/>
          </a:lnRef>
          <a:fillRef idx="0">
            <a:schemeClr val="accent1"/>
          </a:fillRef>
          <a:effectRef idx="2">
            <a:schemeClr val="accent1"/>
          </a:effectRef>
          <a:fontRef idx="minor">
            <a:schemeClr val="tx1"/>
          </a:fontRef>
        </p:style>
        <p:txBody>
          <a:bodyPr rtlCol="1" anchor="ctr"/>
          <a:lstStyle/>
          <a:p>
            <a:pPr algn="ctr"/>
            <a:endParaRPr lang="fa-I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8" presetClass="emph" presetSubtype="0" fill="hold" nodeType="clickEffect">
                                  <p:stCondLst>
                                    <p:cond delay="0"/>
                                  </p:stCondLst>
                                  <p:childTnLst>
                                    <p:animRot by="21600000">
                                      <p:cBhvr>
                                        <p:cTn id="24" dur="2000" fill="hold"/>
                                        <p:tgtEl>
                                          <p:spTgt spid="307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8596" y="642918"/>
            <a:ext cx="8572560" cy="1077218"/>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r>
              <a:rPr lang="fa-IR" sz="2400" dirty="0" smtClean="0"/>
              <a:t> </a:t>
            </a:r>
            <a:r>
              <a:rPr lang="fa-IR" sz="3200" dirty="0" smtClean="0"/>
              <a:t>من مراحل ساخت آزمون </a:t>
            </a:r>
            <a:r>
              <a:rPr lang="fa-IR" sz="3200" dirty="0" smtClean="0">
                <a:solidFill>
                  <a:srgbClr val="FFFF00"/>
                </a:solidFill>
              </a:rPr>
              <a:t>واقعی</a:t>
            </a:r>
            <a:r>
              <a:rPr lang="fa-IR" sz="3200" dirty="0" smtClean="0"/>
              <a:t> عملکرد رابه صورت </a:t>
            </a:r>
          </a:p>
          <a:p>
            <a:r>
              <a:rPr lang="fa-IR" sz="3200" dirty="0" smtClean="0"/>
              <a:t>گام به گام اجرا می کنم.</a:t>
            </a:r>
            <a:endParaRPr lang="fa-IR" sz="3200" dirty="0"/>
          </a:p>
        </p:txBody>
      </p:sp>
      <p:graphicFrame>
        <p:nvGraphicFramePr>
          <p:cNvPr id="7" name="Table 6"/>
          <p:cNvGraphicFramePr>
            <a:graphicFrameLocks noGrp="1"/>
          </p:cNvGraphicFramePr>
          <p:nvPr/>
        </p:nvGraphicFramePr>
        <p:xfrm>
          <a:off x="500034" y="1785924"/>
          <a:ext cx="8358246" cy="4436221"/>
        </p:xfrm>
        <a:graphic>
          <a:graphicData uri="http://schemas.openxmlformats.org/drawingml/2006/table">
            <a:tbl>
              <a:tblPr rtl="1" firstRow="1" bandRow="1">
                <a:tableStyleId>{5C22544A-7EE6-4342-B048-85BDC9FD1C3A}</a:tableStyleId>
              </a:tblPr>
              <a:tblGrid>
                <a:gridCol w="8358246"/>
              </a:tblGrid>
              <a:tr h="815898">
                <a:tc>
                  <a:txBody>
                    <a:bodyPr/>
                    <a:lstStyle/>
                    <a:p>
                      <a:pPr algn="r" rtl="1"/>
                      <a:r>
                        <a:rPr lang="fa-IR" sz="2400" dirty="0" smtClean="0">
                          <a:solidFill>
                            <a:schemeClr val="tx1"/>
                          </a:solidFill>
                        </a:rPr>
                        <a:t>درگام اول </a:t>
                      </a:r>
                      <a:r>
                        <a:rPr lang="fa-IR" sz="2400" baseline="0" dirty="0" smtClean="0">
                          <a:solidFill>
                            <a:schemeClr val="tx1"/>
                          </a:solidFill>
                        </a:rPr>
                        <a:t>هدف یادگیری عملکردرا مشخص می کنم.</a:t>
                      </a:r>
                      <a:endParaRPr lang="fa-IR" sz="2400" dirty="0" smtClean="0">
                        <a:solidFill>
                          <a:schemeClr val="tx1"/>
                        </a:solidFill>
                      </a:endParaRPr>
                    </a:p>
                  </a:txBody>
                  <a:tcPr/>
                </a:tc>
              </a:tr>
              <a:tr h="815898">
                <a:tc>
                  <a:txBody>
                    <a:bodyPr/>
                    <a:lstStyle/>
                    <a:p>
                      <a:pPr algn="r" rtl="1"/>
                      <a:r>
                        <a:rPr lang="fa-IR" sz="2400" b="1" dirty="0" smtClean="0">
                          <a:solidFill>
                            <a:schemeClr val="tx1"/>
                          </a:solidFill>
                        </a:rPr>
                        <a:t>درگام دوم ملاک و شواهد عملکردرامی نویسم.</a:t>
                      </a:r>
                      <a:endParaRPr lang="fa-IR" sz="2400" b="1" dirty="0">
                        <a:solidFill>
                          <a:schemeClr val="tx1"/>
                        </a:solidFill>
                      </a:endParaRPr>
                    </a:p>
                  </a:txBody>
                  <a:tcPr>
                    <a:solidFill>
                      <a:srgbClr val="FFC000"/>
                    </a:solidFill>
                  </a:tcPr>
                </a:tc>
              </a:tr>
              <a:tr h="815898">
                <a:tc>
                  <a:txBody>
                    <a:bodyPr/>
                    <a:lstStyle/>
                    <a:p>
                      <a:pPr algn="r" rtl="1"/>
                      <a:r>
                        <a:rPr lang="fa-IR" sz="2400" b="1" dirty="0" smtClean="0">
                          <a:solidFill>
                            <a:schemeClr val="tx1"/>
                          </a:solidFill>
                        </a:rPr>
                        <a:t>درگام سوم تکلیف رابه این صورت می نویسم1- بافت مسأ له2- وسایل و ابزارها</a:t>
                      </a:r>
                      <a:r>
                        <a:rPr lang="fa-IR" sz="2400" b="1" baseline="0" dirty="0" smtClean="0">
                          <a:solidFill>
                            <a:schemeClr val="tx1"/>
                          </a:solidFill>
                        </a:rPr>
                        <a:t> 3</a:t>
                      </a:r>
                      <a:r>
                        <a:rPr lang="fa-IR" sz="2400" b="1" dirty="0" smtClean="0">
                          <a:solidFill>
                            <a:schemeClr val="tx1"/>
                          </a:solidFill>
                        </a:rPr>
                        <a:t> - شیوه ی اجرای تکلیف </a:t>
                      </a:r>
                      <a:endParaRPr lang="fa-IR" sz="2400" b="1" dirty="0">
                        <a:solidFill>
                          <a:schemeClr val="tx1"/>
                        </a:solidFill>
                      </a:endParaRPr>
                    </a:p>
                  </a:txBody>
                  <a:tcPr>
                    <a:solidFill>
                      <a:schemeClr val="bg2">
                        <a:lumMod val="75000"/>
                      </a:schemeClr>
                    </a:solidFill>
                  </a:tcPr>
                </a:tc>
              </a:tr>
              <a:tr h="815898">
                <a:tc>
                  <a:txBody>
                    <a:bodyPr/>
                    <a:lstStyle/>
                    <a:p>
                      <a:pPr algn="r" rtl="1"/>
                      <a:r>
                        <a:rPr lang="fa-IR" sz="2400" b="1" dirty="0" smtClean="0">
                          <a:solidFill>
                            <a:schemeClr val="tx1"/>
                          </a:solidFill>
                        </a:rPr>
                        <a:t>درگام چهارم </a:t>
                      </a:r>
                      <a:r>
                        <a:rPr lang="fa-IR" sz="2400" b="1" baseline="0" dirty="0" smtClean="0">
                          <a:solidFill>
                            <a:schemeClr val="tx1"/>
                          </a:solidFill>
                        </a:rPr>
                        <a:t>راهنمای توصیف عملکرد را تنظیم می کنم و خودسنجی را نیز طراحی می کنم.</a:t>
                      </a:r>
                    </a:p>
                  </a:txBody>
                  <a:tcPr/>
                </a:tc>
              </a:tr>
              <a:tr h="1165567">
                <a:tc>
                  <a:txBody>
                    <a:bodyPr/>
                    <a:lstStyle/>
                    <a:p>
                      <a:pPr algn="r" rtl="1"/>
                      <a:r>
                        <a:rPr lang="fa-IR" sz="2400" b="1" baseline="0" dirty="0" smtClean="0">
                          <a:solidFill>
                            <a:schemeClr val="tx1"/>
                          </a:solidFill>
                        </a:rPr>
                        <a:t>درگام پنجم باکمک همکارانم بازنگری اصلاح و تعدیل مراحل چهارگانه را،انجام می دهم.</a:t>
                      </a:r>
                    </a:p>
                  </a:txBody>
                  <a:tcPr>
                    <a:solidFill>
                      <a:schemeClr val="accent2">
                        <a:lumMod val="20000"/>
                        <a:lumOff val="80000"/>
                      </a:schemeClr>
                    </a:solidFill>
                  </a:tcPr>
                </a:tc>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8" presetClass="emph" presetSubtype="0" fill="hold" nodeType="clickEffect">
                                  <p:stCondLst>
                                    <p:cond delay="0"/>
                                  </p:stCondLst>
                                  <p:childTnLst>
                                    <p:animRot by="21600000">
                                      <p:cBhvr>
                                        <p:cTn id="24" dur="2000" fill="hold"/>
                                        <p:tgtEl>
                                          <p:spTgt spid="7"/>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26" presetClass="emph" presetSubtype="0" fill="hold" nodeType="clickEffect">
                                  <p:stCondLst>
                                    <p:cond delay="0"/>
                                  </p:stCondLst>
                                  <p:childTnLst>
                                    <p:animEffect transition="out" filter="fade">
                                      <p:cBhvr>
                                        <p:cTn id="28" dur="500" tmFilter="0, 0; .2, .5; .8, .5; 1, 0"/>
                                        <p:tgtEl>
                                          <p:spTgt spid="7"/>
                                        </p:tgtEl>
                                      </p:cBhvr>
                                    </p:animEffect>
                                    <p:animScale>
                                      <p:cBhvr>
                                        <p:cTn id="29" dur="250" autoRev="1" fill="hold"/>
                                        <p:tgtEl>
                                          <p:spTgt spid="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428596" y="142852"/>
            <a:ext cx="8501122" cy="714380"/>
          </a:xfrm>
          <a:prstGeom prst="rect">
            <a:avLst/>
          </a:prstGeom>
        </p:spPr>
        <p:style>
          <a:lnRef idx="1">
            <a:schemeClr val="accent5"/>
          </a:lnRef>
          <a:fillRef idx="2">
            <a:schemeClr val="accent5"/>
          </a:fillRef>
          <a:effectRef idx="1">
            <a:schemeClr val="accent5"/>
          </a:effectRef>
          <a:fontRef idx="minor">
            <a:schemeClr val="dk1"/>
          </a:fontRef>
        </p:style>
        <p:txBody>
          <a:bodyPr vert="horz" rtlCol="0" anchor="ctr">
            <a:normAutofit fontScale="52500" lnSpcReduction="2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4400" b="1" i="0" u="none" strike="noStrike" kern="1200" cap="all" spc="0" normalizeH="0" baseline="0" noProof="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mn-lt"/>
                <a:ea typeface="+mn-ea"/>
                <a:cs typeface="+mn-cs"/>
              </a:rPr>
              <a:t>من  در نوشتن</a:t>
            </a:r>
            <a:br>
              <a:rPr kumimoji="0" lang="fa-IR" sz="4400" b="1" i="0" u="none" strike="noStrike" kern="1200" cap="all" spc="0" normalizeH="0" baseline="0" noProof="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mn-lt"/>
                <a:ea typeface="+mn-ea"/>
                <a:cs typeface="+mn-cs"/>
              </a:rPr>
            </a:br>
            <a:r>
              <a:rPr kumimoji="0" lang="fa-IR" sz="4400" b="1" i="0" u="none" strike="noStrike" kern="1200" cap="all" spc="0" normalizeH="0" baseline="0" noProof="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mn-lt"/>
                <a:ea typeface="+mn-ea"/>
                <a:cs typeface="+mn-cs"/>
              </a:rPr>
              <a:t> هدف یادگیری به </a:t>
            </a:r>
            <a:r>
              <a:rPr kumimoji="0" lang="fa-IR" sz="4400" b="1" i="0" u="none" strike="noStrike" kern="1200" cap="all" spc="0" normalizeH="0" baseline="0" noProof="0" dirty="0" smtClean="0">
                <a:ln w="0"/>
                <a:solidFill>
                  <a:srgbClr val="FF0000"/>
                </a:solidFill>
                <a:effectLst>
                  <a:reflection blurRad="12700" stA="50000" endPos="50000" dist="5000" dir="5400000" sy="-100000" rotWithShape="0"/>
                </a:effectLst>
                <a:uLnTx/>
                <a:uFillTx/>
                <a:latin typeface="+mn-lt"/>
                <a:ea typeface="+mn-ea"/>
                <a:cs typeface="+mn-cs"/>
              </a:rPr>
              <a:t>شیوه ی عملکردبه این موارد توجه می کنم</a:t>
            </a:r>
            <a:r>
              <a:rPr kumimoji="0" lang="fa-IR" sz="4400" b="1" i="0" u="none" strike="noStrike" kern="1200" cap="all" spc="0" normalizeH="0" noProof="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mn-lt"/>
                <a:ea typeface="+mn-ea"/>
                <a:cs typeface="+mn-cs"/>
              </a:rPr>
              <a:t>.</a:t>
            </a:r>
            <a:endParaRPr kumimoji="0" lang="fa-IR" sz="4100" b="1" i="0" u="none" strike="noStrike" kern="1200" cap="all" spc="0" normalizeH="0" baseline="0" noProof="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mn-lt"/>
              <a:ea typeface="+mn-ea"/>
              <a:cs typeface="+mn-cs"/>
            </a:endParaRPr>
          </a:p>
        </p:txBody>
      </p:sp>
      <p:sp>
        <p:nvSpPr>
          <p:cNvPr id="7" name="Rectangle 6"/>
          <p:cNvSpPr/>
          <p:nvPr/>
        </p:nvSpPr>
        <p:spPr>
          <a:xfrm>
            <a:off x="0" y="1000108"/>
            <a:ext cx="9001156" cy="544764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fa-IR" sz="2000" dirty="0" smtClean="0"/>
              <a:t>برای نوشتن هدف  یادگیری برای عملکرد از اصول معینی پیروی می کنم زیرا شیوه ی نوشتن یک هدف برای حوزه ی </a:t>
            </a:r>
            <a:r>
              <a:rPr lang="fa-IR" sz="2400" dirty="0" smtClean="0">
                <a:solidFill>
                  <a:srgbClr val="FF0000"/>
                </a:solidFill>
              </a:rPr>
              <a:t>مهارت </a:t>
            </a:r>
            <a:r>
              <a:rPr lang="fa-IR" sz="2000" dirty="0" smtClean="0"/>
              <a:t>متفاوت از شیوه ی نوشتن یک هدف یادگیری برای </a:t>
            </a:r>
            <a:r>
              <a:rPr lang="fa-IR" sz="2000" dirty="0" smtClean="0">
                <a:solidFill>
                  <a:srgbClr val="FF0000"/>
                </a:solidFill>
              </a:rPr>
              <a:t>عملکرد </a:t>
            </a:r>
            <a:r>
              <a:rPr lang="fa-IR" sz="2000" dirty="0" smtClean="0"/>
              <a:t>است به عبارت دیگر هدف یادگیری مربوط به مهارت مانندانتظاردارم ”دانش آموز تغییرات شیمیایی را با آزمایش نشان دهد“اگرچه به نشان دادن یک مهارت اشاره دارد اما نمی توان آن را عملکرد دانست زیرا عملکرد توانایی استفاده از دانش و مهارت درموقعیت                 برای تولید </a:t>
            </a:r>
            <a:r>
              <a:rPr lang="fa-IR" sz="2000" dirty="0" smtClean="0">
                <a:solidFill>
                  <a:srgbClr val="00B050"/>
                </a:solidFill>
              </a:rPr>
              <a:t>راه حل </a:t>
            </a:r>
            <a:r>
              <a:rPr lang="fa-IR" sz="2000" dirty="0" smtClean="0"/>
              <a:t>، </a:t>
            </a:r>
            <a:r>
              <a:rPr lang="fa-IR" sz="2000" dirty="0" smtClean="0">
                <a:solidFill>
                  <a:srgbClr val="00B050"/>
                </a:solidFill>
              </a:rPr>
              <a:t>محصول یا یک مهارت ویژه </a:t>
            </a:r>
            <a:r>
              <a:rPr lang="fa-IR" sz="2000" dirty="0" smtClean="0"/>
              <a:t>است. </a:t>
            </a:r>
          </a:p>
          <a:p>
            <a:endParaRPr lang="fa-IR" sz="2000" dirty="0" smtClean="0"/>
          </a:p>
          <a:p>
            <a:r>
              <a:rPr lang="fa-IR" sz="2000" dirty="0" smtClean="0"/>
              <a:t>مهارتِ اجرای یک عمل را می توان با فرم مشاهده ی رفتار از نوع  وارسی رفتار (چک لیست) یا درجه بندی رفتار ( رنج لیست) اندازه گیری کرد.</a:t>
            </a:r>
            <a:r>
              <a:rPr lang="fa-IR" sz="2000" dirty="0" smtClean="0">
                <a:solidFill>
                  <a:srgbClr val="00B050"/>
                </a:solidFill>
              </a:rPr>
              <a:t> </a:t>
            </a:r>
            <a:endParaRPr lang="fa-IR" sz="2000" dirty="0" smtClean="0"/>
          </a:p>
          <a:p>
            <a:r>
              <a:rPr lang="fa-IR" sz="2000" dirty="0" smtClean="0"/>
              <a:t>                             من می دانم   «</a:t>
            </a:r>
            <a:r>
              <a:rPr lang="fa-IR" sz="2400" dirty="0" smtClean="0">
                <a:solidFill>
                  <a:srgbClr val="FF0000"/>
                </a:solidFill>
              </a:rPr>
              <a:t> اجرای یک مهارت عملکرد نیست .»</a:t>
            </a:r>
            <a:endParaRPr lang="fa-IR" sz="2000" dirty="0" smtClean="0"/>
          </a:p>
          <a:p>
            <a:r>
              <a:rPr lang="fa-IR" sz="2000" dirty="0" smtClean="0"/>
              <a:t>درذهن خودم مرور می کنم هدف یادگیری عملکرد چیست و چگونه نگارش می گردد؟</a:t>
            </a:r>
          </a:p>
          <a:p>
            <a:r>
              <a:rPr lang="fa-IR" sz="2000" dirty="0" smtClean="0"/>
              <a:t>1- پاسخ می دهم :هدف یادگیری عملکرد؛جمله ای</a:t>
            </a:r>
            <a:r>
              <a:rPr lang="fa-IR" sz="2000" dirty="0" smtClean="0">
                <a:solidFill>
                  <a:srgbClr val="FF0000"/>
                </a:solidFill>
              </a:rPr>
              <a:t> ترکـیــبی و پیچیده </a:t>
            </a:r>
            <a:r>
              <a:rPr lang="fa-IR" sz="2000" dirty="0" smtClean="0"/>
              <a:t>است که به یک  حیطه اشاره نمی کندا(اگر به یک حیطه اشاره می کرد اهداف رفتاری و آموزشی بود واز آزمون مداد -کاغذی برای سنجش استفاده می کردم ازسویی اهداف رفتاری را نمی توانم با هم ترکیب کنم زیرا در آن صورت با آزمون مداد-کاغذی و فرم مشاهده قابل سنجش نیستند.)  2- فقط اجرای مهارت را شامل نمی شود بلکه استفاده از دانش ومهارت هاررا در برمی گیرد . مانند” علایم تغییرات شیمیایی و فیزیکی رابداند (حیطه ی دانش)، آن ها را باهم مقایسه کرده (حیطه ی استدلال) و از کاغذ برای نشان دادن این تغییرات استفاده می کند“.(حیطه ی مهارت)</a:t>
            </a:r>
            <a:endParaRPr lang="fa-IR" sz="2000" dirty="0"/>
          </a:p>
        </p:txBody>
      </p:sp>
      <p:sp>
        <p:nvSpPr>
          <p:cNvPr id="5" name="16-Point Star 4"/>
          <p:cNvSpPr/>
          <p:nvPr/>
        </p:nvSpPr>
        <p:spPr>
          <a:xfrm>
            <a:off x="4857752" y="2357430"/>
            <a:ext cx="1000132" cy="500066"/>
          </a:xfrm>
          <a:prstGeom prst="star16">
            <a:avLst/>
          </a:prstGeom>
        </p:spPr>
        <p:style>
          <a:lnRef idx="2">
            <a:schemeClr val="accent3"/>
          </a:lnRef>
          <a:fillRef idx="1">
            <a:schemeClr val="lt1"/>
          </a:fillRef>
          <a:effectRef idx="0">
            <a:schemeClr val="accent3"/>
          </a:effectRef>
          <a:fontRef idx="minor">
            <a:schemeClr val="dk1"/>
          </a:fontRef>
        </p:style>
        <p:txBody>
          <a:bodyPr rtlCol="1" anchor="ctr"/>
          <a:lstStyle/>
          <a:p>
            <a:r>
              <a:rPr lang="fa-IR" dirty="0" smtClean="0"/>
              <a:t>جدید</a:t>
            </a:r>
            <a:endParaRPr lang="fa-IR"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wipe(down)">
                                      <p:cBhvr>
                                        <p:cTn id="7" dur="5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bg/>
                                          </p:spTgt>
                                        </p:tgtEl>
                                        <p:attrNameLst>
                                          <p:attrName>style.visibility</p:attrName>
                                        </p:attrNameLst>
                                      </p:cBhvr>
                                      <p:to>
                                        <p:strVal val="visible"/>
                                      </p:to>
                                    </p:set>
                                    <p:animEffect transition="in" filter="fade">
                                      <p:cBhvr>
                                        <p:cTn id="17" dur="2000"/>
                                        <p:tgtEl>
                                          <p:spTgt spid="6">
                                            <p:bg/>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P spid="5"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5786" y="2285992"/>
            <a:ext cx="8001056" cy="1754326"/>
          </a:xfrm>
          <a:prstGeom prst="rect">
            <a:avLst/>
          </a:prstGeom>
        </p:spPr>
        <p:txBody>
          <a:bodyPr wrap="square">
            <a:spAutoFit/>
          </a:bodyPr>
          <a:lstStyle/>
          <a:p>
            <a:pPr algn="ctr"/>
            <a:r>
              <a:rPr lang="fa-IR" sz="5400" dirty="0" smtClean="0"/>
              <a:t>من می خواهم آزمون عملکردی طراحی کنم.</a:t>
            </a:r>
            <a:endParaRPr lang="en-US" sz="5400" dirty="0"/>
          </a:p>
        </p:txBody>
      </p:sp>
      <p:pic>
        <p:nvPicPr>
          <p:cNvPr id="2050" name="Picture 2" descr="C:\Documents and Settings\a\Desktop\هدف.jpeg"/>
          <p:cNvPicPr>
            <a:picLocks noChangeAspect="1" noChangeArrowheads="1"/>
          </p:cNvPicPr>
          <p:nvPr/>
        </p:nvPicPr>
        <p:blipFill>
          <a:blip r:embed="rId4" cstate="print"/>
          <a:srcRect/>
          <a:stretch>
            <a:fillRect/>
          </a:stretch>
        </p:blipFill>
        <p:spPr bwMode="auto">
          <a:xfrm>
            <a:off x="3714744" y="4143380"/>
            <a:ext cx="2571767" cy="2000264"/>
          </a:xfrm>
          <a:prstGeom prst="rect">
            <a:avLst/>
          </a:prstGeom>
          <a:noFill/>
        </p:spPr>
      </p:pic>
    </p:spTree>
  </p:cSld>
  <p:clrMapOvr>
    <a:masterClrMapping/>
  </p:clrMapOvr>
  <p:transition>
    <p:comb/>
    <p:sndAc>
      <p:stSnd>
        <p:snd r:embed="rId3" name="camera.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357158" y="357166"/>
            <a:ext cx="8501122" cy="1071570"/>
          </a:xfrm>
          <a:prstGeom prst="wedgeRoundRectCallout">
            <a:avLst>
              <a:gd name="adj1" fmla="val 39373"/>
              <a:gd name="adj2" fmla="val 625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در گام اوّل من هدف یادگیری رامشخص می کنم.</a:t>
            </a:r>
            <a:endParaRPr lang="fa-IR"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6" name="Table 5"/>
          <p:cNvGraphicFramePr>
            <a:graphicFrameLocks noGrp="1"/>
          </p:cNvGraphicFramePr>
          <p:nvPr/>
        </p:nvGraphicFramePr>
        <p:xfrm>
          <a:off x="285720" y="1643051"/>
          <a:ext cx="8643998" cy="5059352"/>
        </p:xfrm>
        <a:graphic>
          <a:graphicData uri="http://schemas.openxmlformats.org/drawingml/2006/table">
            <a:tbl>
              <a:tblPr rtl="1" firstRow="1" bandRow="1">
                <a:tableStyleId>{5C22544A-7EE6-4342-B048-85BDC9FD1C3A}</a:tableStyleId>
              </a:tblPr>
              <a:tblGrid>
                <a:gridCol w="8643998"/>
              </a:tblGrid>
              <a:tr h="142875">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fa-IR" sz="2800" dirty="0" smtClean="0">
                        <a:solidFill>
                          <a:schemeClr val="tx1"/>
                        </a:solidFill>
                      </a:endParaRPr>
                    </a:p>
                    <a:p>
                      <a:pPr rtl="1"/>
                      <a:endParaRPr lang="fa-IR" dirty="0"/>
                    </a:p>
                  </a:txBody>
                  <a:tcPr/>
                </a:tc>
              </a:tr>
              <a:tr h="664540">
                <a:tc>
                  <a:txBody>
                    <a:bodyPr/>
                    <a:lstStyle/>
                    <a:p>
                      <a:pPr algn="r" rtl="1">
                        <a:buFont typeface="Wingdings" pitchFamily="2" charset="2"/>
                        <a:buChar char="v"/>
                      </a:pPr>
                      <a:r>
                        <a:rPr lang="fa-IR" sz="2000" b="1" dirty="0" smtClean="0">
                          <a:solidFill>
                            <a:schemeClr val="bg2">
                              <a:lumMod val="25000"/>
                            </a:schemeClr>
                          </a:solidFill>
                        </a:rPr>
                        <a:t>من قبل  از ساخت و تهیه ی آزمون این نکته را مشخص می کنم  که چه چیزی یا چه مفاهیمی از درس را می خواهم</a:t>
                      </a:r>
                      <a:r>
                        <a:rPr lang="fa-IR" sz="2000" b="1" baseline="0" dirty="0" smtClean="0">
                          <a:solidFill>
                            <a:schemeClr val="bg2">
                              <a:lumMod val="25000"/>
                            </a:schemeClr>
                          </a:solidFill>
                        </a:rPr>
                        <a:t> </a:t>
                      </a:r>
                      <a:r>
                        <a:rPr lang="fa-IR" sz="2000" b="1" dirty="0" smtClean="0">
                          <a:solidFill>
                            <a:schemeClr val="bg2">
                              <a:lumMod val="25000"/>
                            </a:schemeClr>
                          </a:solidFill>
                        </a:rPr>
                        <a:t>با انجام این تکلیف بسنجم ؟و انتظار دارم مفاهیم چگونه یاد گرفته شوند؟</a:t>
                      </a:r>
                      <a:endParaRPr lang="fa-IR" sz="2000" b="1" dirty="0">
                        <a:solidFill>
                          <a:schemeClr val="bg2">
                            <a:lumMod val="25000"/>
                          </a:schemeClr>
                        </a:solidFill>
                      </a:endParaRPr>
                    </a:p>
                  </a:txBody>
                  <a:tcPr/>
                </a:tc>
              </a:tr>
              <a:tr h="953471">
                <a:tc>
                  <a:txBody>
                    <a:bodyPr/>
                    <a:lstStyle/>
                    <a:p>
                      <a:pPr algn="r" rtl="1">
                        <a:buFont typeface="Wingdings" pitchFamily="2" charset="2"/>
                        <a:buChar char="v"/>
                      </a:pPr>
                      <a:r>
                        <a:rPr lang="fa-IR" sz="2000" b="1" dirty="0" smtClean="0">
                          <a:solidFill>
                            <a:schemeClr val="bg2">
                              <a:lumMod val="25000"/>
                            </a:schemeClr>
                          </a:solidFill>
                        </a:rPr>
                        <a:t>بعد هدف یادگیری عملکرد خود م را می نویسم؛ برای این کار از افعال عملکردی استفاده می کنم . من می دانم افعال عملکردی از ترکیب چندین فعل رفتاری</a:t>
                      </a:r>
                      <a:r>
                        <a:rPr lang="fa-IR" sz="2000" b="1" baseline="0" dirty="0" smtClean="0">
                          <a:solidFill>
                            <a:schemeClr val="bg2">
                              <a:lumMod val="25000"/>
                            </a:schemeClr>
                          </a:solidFill>
                        </a:rPr>
                        <a:t> </a:t>
                      </a:r>
                      <a:r>
                        <a:rPr lang="fa-IR" sz="2000" b="1" dirty="0" smtClean="0">
                          <a:solidFill>
                            <a:schemeClr val="bg2">
                              <a:lumMod val="25000"/>
                            </a:schemeClr>
                          </a:solidFill>
                        </a:rPr>
                        <a:t>مربوط به سطوح</a:t>
                      </a:r>
                      <a:r>
                        <a:rPr lang="fa-IR" sz="2000" b="1" baseline="0" dirty="0" smtClean="0">
                          <a:solidFill>
                            <a:schemeClr val="bg2">
                              <a:lumMod val="25000"/>
                            </a:schemeClr>
                          </a:solidFill>
                        </a:rPr>
                        <a:t> (دانش ، استدلال مفاهیم ، سطح مهارتی وتولیدی ) است.</a:t>
                      </a:r>
                      <a:endParaRPr lang="fa-IR" sz="2000" b="1" dirty="0">
                        <a:solidFill>
                          <a:schemeClr val="bg2">
                            <a:lumMod val="25000"/>
                          </a:schemeClr>
                        </a:solidFill>
                      </a:endParaRPr>
                    </a:p>
                  </a:txBody>
                  <a:tcPr/>
                </a:tc>
              </a:tr>
              <a:tr h="2559992">
                <a:tc>
                  <a:txBody>
                    <a:bodyPr/>
                    <a:lstStyle/>
                    <a:p>
                      <a:pPr algn="r" rtl="1">
                        <a:buFont typeface="Wingdings" pitchFamily="2" charset="2"/>
                        <a:buChar char="v"/>
                      </a:pPr>
                      <a:r>
                        <a:rPr lang="fa-IR" sz="2400" dirty="0" smtClean="0">
                          <a:latin typeface="Tahoma" pitchFamily="34" charset="0"/>
                          <a:ea typeface="Tahoma" pitchFamily="34" charset="0"/>
                          <a:cs typeface="Tahoma" pitchFamily="34" charset="0"/>
                        </a:rPr>
                        <a:t> مثال : </a:t>
                      </a:r>
                      <a:r>
                        <a:rPr lang="fa-IR" sz="2400" baseline="0" dirty="0" smtClean="0">
                          <a:latin typeface="Tahoma" pitchFamily="34" charset="0"/>
                          <a:ea typeface="Tahoma" pitchFamily="34" charset="0"/>
                          <a:cs typeface="Tahoma" pitchFamily="34" charset="0"/>
                        </a:rPr>
                        <a:t>       </a:t>
                      </a:r>
                      <a:r>
                        <a:rPr lang="fa-IR" sz="2400" dirty="0" smtClean="0">
                          <a:latin typeface="Tahoma" pitchFamily="34" charset="0"/>
                          <a:ea typeface="Tahoma" pitchFamily="34" charset="0"/>
                          <a:cs typeface="Tahoma" pitchFamily="34" charset="0"/>
                        </a:rPr>
                        <a:t>   </a:t>
                      </a:r>
                      <a:r>
                        <a:rPr lang="fa-IR" sz="2400" baseline="0" dirty="0" smtClean="0">
                          <a:latin typeface="Tahoma" pitchFamily="34" charset="0"/>
                          <a:ea typeface="Tahoma" pitchFamily="34" charset="0"/>
                          <a:cs typeface="Tahoma" pitchFamily="34" charset="0"/>
                        </a:rPr>
                        <a:t> من </a:t>
                      </a:r>
                      <a:r>
                        <a:rPr lang="fa-IR" sz="2400" dirty="0" smtClean="0">
                          <a:latin typeface="Tahoma" pitchFamily="34" charset="0"/>
                          <a:ea typeface="Tahoma" pitchFamily="34" charset="0"/>
                          <a:cs typeface="Tahoma" pitchFamily="34" charset="0"/>
                        </a:rPr>
                        <a:t> </a:t>
                      </a:r>
                      <a:r>
                        <a:rPr lang="fa-IR" sz="2400" i="1" dirty="0" smtClean="0">
                          <a:latin typeface="Tahoma" pitchFamily="34" charset="0"/>
                          <a:ea typeface="Tahoma" pitchFamily="34" charset="0"/>
                          <a:cs typeface="Tahoma" pitchFamily="34" charset="0"/>
                        </a:rPr>
                        <a:t>هدف</a:t>
                      </a:r>
                      <a:r>
                        <a:rPr lang="fa-IR" sz="2400" dirty="0" smtClean="0">
                          <a:latin typeface="Tahoma" pitchFamily="34" charset="0"/>
                          <a:ea typeface="Tahoma" pitchFamily="34" charset="0"/>
                          <a:cs typeface="Tahoma" pitchFamily="34" charset="0"/>
                        </a:rPr>
                        <a:t> یادگیری عملکرد در درس علوم</a:t>
                      </a:r>
                      <a:r>
                        <a:rPr lang="fa-IR" sz="2400" baseline="0" dirty="0" smtClean="0">
                          <a:latin typeface="Tahoma" pitchFamily="34" charset="0"/>
                          <a:ea typeface="Tahoma" pitchFamily="34" charset="0"/>
                          <a:cs typeface="Tahoma" pitchFamily="34" charset="0"/>
                        </a:rPr>
                        <a:t> مربوط به مفهوم بازیافت را این طور تعریف می کنم واز دانش آموز انتظاردارم:</a:t>
                      </a:r>
                    </a:p>
                    <a:p>
                      <a:pPr algn="r" rtl="1">
                        <a:buFont typeface="Wingdings" pitchFamily="2" charset="2"/>
                        <a:buChar char="v"/>
                      </a:pPr>
                      <a:r>
                        <a:rPr lang="fa-IR" sz="2400" baseline="0" dirty="0" smtClean="0">
                          <a:latin typeface="Tahoma" pitchFamily="34" charset="0"/>
                          <a:ea typeface="Tahoma" pitchFamily="34" charset="0"/>
                          <a:cs typeface="Tahoma" pitchFamily="34" charset="0"/>
                        </a:rPr>
                        <a:t>مفهوم بازیافت را بداند و آن را در محیط زیست و در زندگی روزمره به کاربرد.</a:t>
                      </a:r>
                    </a:p>
                  </a:txBody>
                  <a:tcPr/>
                </a:tc>
              </a:tr>
            </a:tbl>
          </a:graphicData>
        </a:graphic>
      </p:graphicFrame>
      <p:sp>
        <p:nvSpPr>
          <p:cNvPr id="7" name="Left Arrow 6"/>
          <p:cNvSpPr/>
          <p:nvPr/>
        </p:nvSpPr>
        <p:spPr>
          <a:xfrm>
            <a:off x="6643702" y="4286256"/>
            <a:ext cx="928694" cy="214314"/>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4">
                                            <p:bg/>
                                          </p:spTgt>
                                        </p:tgtEl>
                                        <p:attrNameLst>
                                          <p:attrName>style.visibility</p:attrName>
                                        </p:attrNameLst>
                                      </p:cBhvr>
                                      <p:to>
                                        <p:strVal val="visible"/>
                                      </p:to>
                                    </p:set>
                                    <p:animEffect transition="in" filter="wipe(down)">
                                      <p:cBhvr>
                                        <p:cTn id="13" dur="500"/>
                                        <p:tgtEl>
                                          <p:spTgt spid="4">
                                            <p:bg/>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wipe(down)">
                                      <p:cBhvr>
                                        <p:cTn id="18"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214282" y="214290"/>
            <a:ext cx="8501122" cy="1143008"/>
          </a:xfrm>
          <a:prstGeom prst="wedgeRoundRectCallout">
            <a:avLst>
              <a:gd name="adj1" fmla="val 39373"/>
              <a:gd name="adj2" fmla="val 62500"/>
              <a:gd name="adj3" fmla="val 16667"/>
            </a:avLst>
          </a:prstGeom>
          <a:solidFill>
            <a:srgbClr val="0070C0"/>
          </a:solidFill>
        </p:spPr>
        <p:style>
          <a:lnRef idx="1">
            <a:schemeClr val="dk1"/>
          </a:lnRef>
          <a:fillRef idx="2">
            <a:schemeClr val="dk1"/>
          </a:fillRef>
          <a:effectRef idx="1">
            <a:schemeClr val="dk1"/>
          </a:effectRef>
          <a:fontRef idx="minor">
            <a:schemeClr val="dk1"/>
          </a:fontRef>
        </p:style>
        <p:txBody>
          <a:bodyPr rtlCol="1" anchor="ctr"/>
          <a:lstStyle/>
          <a:p>
            <a:r>
              <a:rPr lang="fa-IR" sz="3600" b="1" dirty="0" smtClean="0">
                <a:ln w="19050">
                  <a:solidFill>
                    <a:schemeClr val="tx2">
                      <a:tint val="1000"/>
                    </a:schemeClr>
                  </a:solidFill>
                  <a:prstDash val="solid"/>
                </a:ln>
                <a:solidFill>
                  <a:srgbClr val="FFFF00"/>
                </a:solidFill>
                <a:effectLst>
                  <a:outerShdw blurRad="50000" dist="50800" dir="7500000" algn="tl">
                    <a:srgbClr val="000000">
                      <a:shade val="5000"/>
                      <a:alpha val="35000"/>
                    </a:srgbClr>
                  </a:outerShdw>
                </a:effectLst>
              </a:rPr>
              <a:t>من در گام دوم شواهد و ملاک ها را مشخص می کنم.  </a:t>
            </a:r>
            <a:endParaRPr lang="fa-IR" sz="3600" b="1" dirty="0">
              <a:ln w="19050">
                <a:solidFill>
                  <a:schemeClr val="tx2">
                    <a:tint val="1000"/>
                  </a:schemeClr>
                </a:solidFill>
                <a:prstDash val="solid"/>
              </a:ln>
              <a:solidFill>
                <a:srgbClr val="FFFF00"/>
              </a:solidFill>
              <a:effectLst>
                <a:outerShdw blurRad="50000" dist="50800" dir="7500000" algn="tl">
                  <a:srgbClr val="000000">
                    <a:shade val="5000"/>
                    <a:alpha val="35000"/>
                  </a:srgbClr>
                </a:outerShdw>
              </a:effectLst>
            </a:endParaRPr>
          </a:p>
        </p:txBody>
      </p:sp>
      <p:graphicFrame>
        <p:nvGraphicFramePr>
          <p:cNvPr id="6" name="Table 5"/>
          <p:cNvGraphicFramePr>
            <a:graphicFrameLocks noGrp="1"/>
          </p:cNvGraphicFramePr>
          <p:nvPr/>
        </p:nvGraphicFramePr>
        <p:xfrm>
          <a:off x="285720" y="1571612"/>
          <a:ext cx="8501122" cy="4857784"/>
        </p:xfrm>
        <a:graphic>
          <a:graphicData uri="http://schemas.openxmlformats.org/drawingml/2006/table">
            <a:tbl>
              <a:tblPr rtl="1" firstRow="1" bandRow="1">
                <a:tableStyleId>{69012ECD-51FC-41F1-AA8D-1B2483CD663E}</a:tableStyleId>
              </a:tblPr>
              <a:tblGrid>
                <a:gridCol w="8501122"/>
              </a:tblGrid>
              <a:tr h="593088">
                <a:tc>
                  <a:txBody>
                    <a:bodyPr/>
                    <a:lstStyle/>
                    <a:p>
                      <a:pPr rtl="1"/>
                      <a:endParaRPr lang="fa-IR" sz="2400" b="1" dirty="0" smtClean="0">
                        <a:solidFill>
                          <a:schemeClr val="tx1"/>
                        </a:solidFill>
                      </a:endParaRPr>
                    </a:p>
                  </a:txBody>
                  <a:tcPr/>
                </a:tc>
              </a:tr>
              <a:tr h="463825">
                <a:tc>
                  <a:txBody>
                    <a:bodyPr/>
                    <a:lstStyle/>
                    <a:p>
                      <a:pPr algn="r" rtl="1">
                        <a:buFont typeface="Wingdings" pitchFamily="2" charset="2"/>
                        <a:buChar char="Ø"/>
                      </a:pPr>
                      <a:r>
                        <a:rPr lang="fa-IR" sz="1800" b="1" baseline="0" dirty="0" smtClean="0"/>
                        <a:t> چگونه بفهمم تکلیف با توجه به انتظارات من انجام می گیرد و عملکرد دانش آموز مطلوب و صحیح است؟</a:t>
                      </a:r>
                      <a:endParaRPr lang="fa-IR" sz="1800" b="1" dirty="0"/>
                    </a:p>
                  </a:txBody>
                  <a:tcPr>
                    <a:solidFill>
                      <a:schemeClr val="accent2">
                        <a:lumMod val="60000"/>
                        <a:lumOff val="40000"/>
                      </a:schemeClr>
                    </a:solidFill>
                  </a:tcPr>
                </a:tc>
              </a:tr>
              <a:tr h="1360137">
                <a:tc>
                  <a:txBody>
                    <a:bodyPr/>
                    <a:lstStyle/>
                    <a:p>
                      <a:pPr algn="r" rtl="1">
                        <a:buFont typeface="Wingdings" pitchFamily="2" charset="2"/>
                        <a:buChar char="Ø"/>
                      </a:pPr>
                      <a:r>
                        <a:rPr lang="fa-IR" sz="1800" b="1" dirty="0" smtClean="0"/>
                        <a:t> من </a:t>
                      </a:r>
                      <a:r>
                        <a:rPr lang="fa-IR" sz="2000" b="1" dirty="0" smtClean="0"/>
                        <a:t>بعد از نوشتن</a:t>
                      </a:r>
                      <a:r>
                        <a:rPr lang="fa-IR" sz="2000" b="1" baseline="0" dirty="0" smtClean="0"/>
                        <a:t> هدف یادگیری عملکرد ، شواهد و ملاک های رسیدنِ به آن را می نویسم. شواهد  یادگیری « به آنچه که دانش آموز باید انجام دهد تا معلوم گردد مفهوم را یادگرفته است » گفته می شود .هر اندازه ملاک های یک هدف یادگیری عملکرد زیاد ومتنوع باشد همان اندازه به توانایی من در نوشتن تکلیف وبویژه مسأ له نویسی افزوده خواهد شد.</a:t>
                      </a:r>
                      <a:endParaRPr lang="fa-IR" sz="1800" b="1" dirty="0"/>
                    </a:p>
                  </a:txBody>
                  <a:tcPr>
                    <a:solidFill>
                      <a:schemeClr val="bg2">
                        <a:lumMod val="50000"/>
                      </a:schemeClr>
                    </a:solidFill>
                  </a:tcPr>
                </a:tc>
              </a:tr>
              <a:tr h="2440734">
                <a:tc>
                  <a:txBody>
                    <a:bodyPr/>
                    <a:lstStyle/>
                    <a:p>
                      <a:pPr algn="r" rtl="1">
                        <a:buFont typeface="Wingdings" pitchFamily="2" charset="2"/>
                        <a:buNone/>
                      </a:pPr>
                      <a:endParaRPr lang="fa-IR" sz="2000" b="1" dirty="0" smtClean="0"/>
                    </a:p>
                    <a:p>
                      <a:pPr algn="r" rtl="1">
                        <a:buFont typeface="Wingdings" pitchFamily="2" charset="2"/>
                        <a:buChar char="Ø"/>
                      </a:pPr>
                      <a:r>
                        <a:rPr lang="fa-IR" sz="2800" dirty="0" smtClean="0">
                          <a:solidFill>
                            <a:srgbClr val="FF0000"/>
                          </a:solidFill>
                        </a:rPr>
                        <a:t>شواهد هدف یادگیری عملکرد را مشخص</a:t>
                      </a:r>
                      <a:r>
                        <a:rPr lang="fa-IR" sz="2800" baseline="0" dirty="0" smtClean="0">
                          <a:solidFill>
                            <a:srgbClr val="FF0000"/>
                          </a:solidFill>
                        </a:rPr>
                        <a:t> می کنم </a:t>
                      </a:r>
                      <a:r>
                        <a:rPr lang="fa-IR" sz="2800" dirty="0" smtClean="0">
                          <a:solidFill>
                            <a:srgbClr val="FF0000"/>
                          </a:solidFill>
                        </a:rPr>
                        <a:t>:</a:t>
                      </a:r>
                    </a:p>
                    <a:p>
                      <a:pPr algn="r" rtl="1">
                        <a:buFont typeface="Wingdings" pitchFamily="2" charset="2"/>
                        <a:buChar char="Ø"/>
                      </a:pPr>
                      <a:r>
                        <a:rPr lang="fa-IR" sz="2800" b="1" baseline="0" dirty="0" smtClean="0">
                          <a:solidFill>
                            <a:schemeClr val="tx1"/>
                          </a:solidFill>
                        </a:rPr>
                        <a:t> 1-چگونگی تهیه ی کاغذ را بداند.</a:t>
                      </a:r>
                    </a:p>
                    <a:p>
                      <a:pPr algn="r" rtl="1">
                        <a:buFont typeface="Wingdings" pitchFamily="2" charset="2"/>
                        <a:buChar char="Ø"/>
                      </a:pPr>
                      <a:r>
                        <a:rPr lang="fa-IR" sz="2400" b="1" baseline="0" dirty="0" smtClean="0">
                          <a:solidFill>
                            <a:schemeClr val="tx1"/>
                          </a:solidFill>
                        </a:rPr>
                        <a:t> 2- بین صرفه جویی در مصرف کاغذ و بازیافت ارتباط برقرار کند.</a:t>
                      </a:r>
                      <a:endParaRPr lang="fa-IR" sz="2800" dirty="0" smtClean="0">
                        <a:solidFill>
                          <a:srgbClr val="FF0000"/>
                        </a:solidFill>
                      </a:endParaRPr>
                    </a:p>
                  </a:txBody>
                  <a:tcPr>
                    <a:solidFill>
                      <a:schemeClr val="accent1">
                        <a:lumMod val="60000"/>
                        <a:lumOff val="40000"/>
                      </a:schemeClr>
                    </a:solidFill>
                  </a:tcPr>
                </a:tc>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428596" y="214290"/>
            <a:ext cx="8501122" cy="1143008"/>
          </a:xfrm>
          <a:prstGeom prst="wedgeRoundRectCallout">
            <a:avLst>
              <a:gd name="adj1" fmla="val 39373"/>
              <a:gd name="adj2" fmla="val 62500"/>
              <a:gd name="adj3" fmla="val 16667"/>
            </a:avLst>
          </a:prstGeom>
        </p:spPr>
        <p:style>
          <a:lnRef idx="1">
            <a:schemeClr val="accent3"/>
          </a:lnRef>
          <a:fillRef idx="1001">
            <a:schemeClr val="lt2"/>
          </a:fillRef>
          <a:effectRef idx="1">
            <a:schemeClr val="accent3"/>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z="3200" b="1" spc="50" dirty="0" smtClean="0">
                <a:ln w="11430"/>
                <a:solidFill>
                  <a:schemeClr val="tx1"/>
                </a:solidFill>
                <a:effectLst>
                  <a:outerShdw blurRad="76200" dist="50800" dir="5400000" algn="tl" rotWithShape="0">
                    <a:srgbClr val="000000">
                      <a:alpha val="65000"/>
                    </a:srgbClr>
                  </a:outerShdw>
                </a:effectLst>
              </a:rPr>
              <a:t>من درگام سوم مراحل نوشتن تکلیف را انجام می دهم.  </a:t>
            </a:r>
            <a:endParaRPr lang="fa-IR" sz="3200" b="1" spc="50" dirty="0">
              <a:ln w="11430"/>
              <a:solidFill>
                <a:schemeClr val="tx1"/>
              </a:solidFill>
              <a:effectLst>
                <a:outerShdw blurRad="76200" dist="50800" dir="5400000" algn="tl" rotWithShape="0">
                  <a:srgbClr val="000000">
                    <a:alpha val="65000"/>
                  </a:srgbClr>
                </a:outerShdw>
              </a:effectLst>
            </a:endParaRPr>
          </a:p>
        </p:txBody>
      </p:sp>
      <p:graphicFrame>
        <p:nvGraphicFramePr>
          <p:cNvPr id="5" name="Table 4"/>
          <p:cNvGraphicFramePr>
            <a:graphicFrameLocks noGrp="1"/>
          </p:cNvGraphicFramePr>
          <p:nvPr/>
        </p:nvGraphicFramePr>
        <p:xfrm>
          <a:off x="1000100" y="1714488"/>
          <a:ext cx="7929618" cy="944880"/>
        </p:xfrm>
        <a:graphic>
          <a:graphicData uri="http://schemas.openxmlformats.org/drawingml/2006/table">
            <a:tbl>
              <a:tblPr rtl="1" firstRow="1" bandRow="1">
                <a:tableStyleId>{5C22544A-7EE6-4342-B048-85BDC9FD1C3A}</a:tableStyleId>
              </a:tblPr>
              <a:tblGrid>
                <a:gridCol w="7929618"/>
              </a:tblGrid>
              <a:tr h="370840">
                <a:tc>
                  <a:txBody>
                    <a:bodyPr/>
                    <a:lstStyle/>
                    <a:p>
                      <a:pPr algn="r" rtl="1"/>
                      <a:r>
                        <a:rPr lang="fa-IR" sz="3200" dirty="0" smtClean="0">
                          <a:effectLst>
                            <a:glow rad="228600">
                              <a:schemeClr val="accent2">
                                <a:satMod val="175000"/>
                                <a:alpha val="40000"/>
                              </a:schemeClr>
                            </a:glow>
                          </a:effectLst>
                        </a:rPr>
                        <a:t> </a:t>
                      </a:r>
                      <a:r>
                        <a:rPr lang="fa-IR" sz="2400" dirty="0" smtClean="0">
                          <a:effectLst>
                            <a:glow rad="228600">
                              <a:schemeClr val="accent2">
                                <a:satMod val="175000"/>
                                <a:alpha val="40000"/>
                              </a:schemeClr>
                            </a:glow>
                          </a:effectLst>
                        </a:rPr>
                        <a:t>مراحل نوشتن تکلیف را</a:t>
                      </a:r>
                      <a:r>
                        <a:rPr lang="fa-IR" sz="2400" baseline="0" dirty="0" smtClean="0">
                          <a:effectLst>
                            <a:glow rad="228600">
                              <a:schemeClr val="accent2">
                                <a:satMod val="175000"/>
                                <a:alpha val="40000"/>
                              </a:schemeClr>
                            </a:glow>
                          </a:effectLst>
                        </a:rPr>
                        <a:t> که شامل بافت مسأله ،وسایل وابزارها  وشیوه ی اجرای تکلیف است را  می دانم و به ترتیب آن ها را انجام می دهم</a:t>
                      </a:r>
                      <a:endParaRPr lang="fa-IR" sz="3200" dirty="0">
                        <a:solidFill>
                          <a:schemeClr val="tx1"/>
                        </a:solidFill>
                        <a:effectLst>
                          <a:glow rad="228600">
                            <a:schemeClr val="accent2">
                              <a:satMod val="175000"/>
                              <a:alpha val="40000"/>
                            </a:schemeClr>
                          </a:glow>
                        </a:effectLst>
                      </a:endParaRPr>
                    </a:p>
                  </a:txBody>
                  <a:tcPr/>
                </a:tc>
              </a:tr>
            </a:tbl>
          </a:graphicData>
        </a:graphic>
      </p:graphicFrame>
      <p:sp>
        <p:nvSpPr>
          <p:cNvPr id="6" name="Curved Right Arrow 5"/>
          <p:cNvSpPr/>
          <p:nvPr/>
        </p:nvSpPr>
        <p:spPr>
          <a:xfrm>
            <a:off x="1643042" y="2428868"/>
            <a:ext cx="500066" cy="42862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ectangle 6"/>
          <p:cNvSpPr/>
          <p:nvPr/>
        </p:nvSpPr>
        <p:spPr>
          <a:xfrm>
            <a:off x="1071538" y="2857496"/>
            <a:ext cx="7858148" cy="2062103"/>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fa-IR" sz="2000" b="1" dirty="0" smtClean="0"/>
              <a:t>بافت مسئله</a:t>
            </a:r>
            <a:r>
              <a:rPr lang="fa-IR" b="1" dirty="0" smtClean="0"/>
              <a:t>: </a:t>
            </a:r>
            <a:r>
              <a:rPr lang="fa-IR" dirty="0" smtClean="0"/>
              <a:t>سارا و زهرا و مریم خواستند با استفاده از مقداری کاغذ باطله (مثل کاغذ روزنامه و یا کاغذ رنگی و کادوو.....) کاردستی بسازند. آن ها ابتدا کاغذ های باطله را خیلی خرد کردند و سپس با اب مخلوط کردند و آن قدر آن را ورز دادند تا به صورت خمیر در آمد. زهرا تصمیم گرفت  برای محکم شدن کاردستی خود مقداری نشاسته به خمیر اضافه کند ، سارا هم مقداری چسب چوب در خمیر خود اضافه کرد ، اما مریم چیزی به خمیر اضافه نکرد. پس از خشک شدنکاردستی ها ، کاردستی مریم خراب شد اما کاردستی های زهرا و سارا سالم ماند و آن ها کاردستی هایشان را به راحتی رنگ آمیزی نمودند. چرا کاردستی مریم زود خراب شد؟                   </a:t>
            </a:r>
          </a:p>
        </p:txBody>
      </p:sp>
      <p:sp>
        <p:nvSpPr>
          <p:cNvPr id="8" name="Rectangle 7"/>
          <p:cNvSpPr/>
          <p:nvPr/>
        </p:nvSpPr>
        <p:spPr>
          <a:xfrm>
            <a:off x="1142976" y="5000636"/>
            <a:ext cx="7786742" cy="92869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fa-IR" b="1" dirty="0" smtClean="0"/>
              <a:t>وسایل مورد نیاز: </a:t>
            </a:r>
            <a:r>
              <a:rPr lang="fa-IR" dirty="0" smtClean="0"/>
              <a:t>کاغذ های باطله، اب،نشاسته، چسب چوب، گواش </a:t>
            </a:r>
            <a:endParaRPr lang="en-US" dirty="0" smtClean="0"/>
          </a:p>
          <a:p>
            <a:endParaRPr lang="en-US"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4" presetClass="emph" presetSubtype="0" fill="hold" grpId="1" nodeType="clickEffect">
                                  <p:stCondLst>
                                    <p:cond delay="0"/>
                                  </p:stCondLst>
                                  <p:childTnLst>
                                    <p:animClr clrSpc="hsl">
                                      <p:cBhvr override="childStyle">
                                        <p:cTn id="16" dur="500" fill="hold"/>
                                        <p:tgtEl>
                                          <p:spTgt spid="4">
                                            <p:bg/>
                                          </p:spTgt>
                                        </p:tgtEl>
                                        <p:attrNameLst>
                                          <p:attrName>style.color</p:attrName>
                                        </p:attrNameLst>
                                      </p:cBhvr>
                                      <p:by>
                                        <p:hsl h="0" s="-12549" l="-25098"/>
                                      </p:by>
                                    </p:animClr>
                                    <p:animClr clrSpc="hsl">
                                      <p:cBhvr>
                                        <p:cTn id="17" dur="500" fill="hold"/>
                                        <p:tgtEl>
                                          <p:spTgt spid="4">
                                            <p:bg/>
                                          </p:spTgt>
                                        </p:tgtEl>
                                        <p:attrNameLst>
                                          <p:attrName>fillcolor</p:attrName>
                                        </p:attrNameLst>
                                      </p:cBhvr>
                                      <p:by>
                                        <p:hsl h="0" s="-12549" l="-25098"/>
                                      </p:by>
                                    </p:animClr>
                                    <p:animClr clrSpc="hsl">
                                      <p:cBhvr>
                                        <p:cTn id="18" dur="500" fill="hold"/>
                                        <p:tgtEl>
                                          <p:spTgt spid="4">
                                            <p:bg/>
                                          </p:spTgt>
                                        </p:tgtEl>
                                        <p:attrNameLst>
                                          <p:attrName>stroke.color</p:attrName>
                                        </p:attrNameLst>
                                      </p:cBhvr>
                                      <p:by>
                                        <p:hsl h="0" s="-12549" l="-25098"/>
                                      </p:by>
                                    </p:animClr>
                                    <p:set>
                                      <p:cBhvr>
                                        <p:cTn id="19" dur="500" fill="hold"/>
                                        <p:tgtEl>
                                          <p:spTgt spid="4">
                                            <p:bg/>
                                          </p:spTgt>
                                        </p:tgtEl>
                                        <p:attrNameLst>
                                          <p:attrName>fill.type</p:attrName>
                                        </p:attrNameLst>
                                      </p:cBhvr>
                                      <p:to>
                                        <p:strVal val="solid"/>
                                      </p:to>
                                    </p:set>
                                  </p:childTnLst>
                                </p:cTn>
                              </p:par>
                              <p:par>
                                <p:cTn id="20" presetID="24" presetClass="emph" presetSubtype="0" fill="hold" grpId="1" nodeType="withEffect">
                                  <p:stCondLst>
                                    <p:cond delay="0"/>
                                  </p:stCondLst>
                                  <p:childTnLst>
                                    <p:animClr clrSpc="hsl">
                                      <p:cBhvr override="childStyle">
                                        <p:cTn id="21" dur="500" fill="hold"/>
                                        <p:tgtEl>
                                          <p:spTgt spid="4">
                                            <p:txEl>
                                              <p:pRg st="0" end="0"/>
                                            </p:txEl>
                                          </p:spTgt>
                                        </p:tgtEl>
                                        <p:attrNameLst>
                                          <p:attrName>style.color</p:attrName>
                                        </p:attrNameLst>
                                      </p:cBhvr>
                                      <p:by>
                                        <p:hsl h="0" s="-12549" l="-25098"/>
                                      </p:by>
                                    </p:animClr>
                                    <p:animClr clrSpc="hsl">
                                      <p:cBhvr>
                                        <p:cTn id="22" dur="500" fill="hold"/>
                                        <p:tgtEl>
                                          <p:spTgt spid="4">
                                            <p:txEl>
                                              <p:pRg st="0" end="0"/>
                                            </p:txEl>
                                          </p:spTgt>
                                        </p:tgtEl>
                                        <p:attrNameLst>
                                          <p:attrName>fillcolor</p:attrName>
                                        </p:attrNameLst>
                                      </p:cBhvr>
                                      <p:by>
                                        <p:hsl h="0" s="-12549" l="-25098"/>
                                      </p:by>
                                    </p:animClr>
                                    <p:animClr clrSpc="hsl">
                                      <p:cBhvr>
                                        <p:cTn id="23" dur="500" fill="hold"/>
                                        <p:tgtEl>
                                          <p:spTgt spid="4">
                                            <p:txEl>
                                              <p:pRg st="0" end="0"/>
                                            </p:txEl>
                                          </p:spTgt>
                                        </p:tgtEl>
                                        <p:attrNameLst>
                                          <p:attrName>stroke.color</p:attrName>
                                        </p:attrNameLst>
                                      </p:cBhvr>
                                      <p:by>
                                        <p:hsl h="0" s="-12549" l="-25098"/>
                                      </p:by>
                                    </p:animClr>
                                    <p:set>
                                      <p:cBhvr>
                                        <p:cTn id="24" dur="500" fill="hold"/>
                                        <p:tgtEl>
                                          <p:spTgt spid="4">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4" grpId="1" build="allAtOnce"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728" y="357166"/>
            <a:ext cx="7498080" cy="6215106"/>
          </a:xfrm>
        </p:spPr>
        <p:txBody>
          <a:bodyPr/>
          <a:lstStyle/>
          <a:p>
            <a:pPr algn="r" rtl="1"/>
            <a:r>
              <a:rPr lang="fa-IR" sz="1600" dirty="0" smtClean="0"/>
              <a:t>تکلیف : ابتدا مقداری خمیر کاغذ درست کنید سپس آن را به سه قسمت تقسیم کنید ؛به قسمت اول نشاسته و به قسمت دوم چسب چوب اضافه کنیدو به قسمت سوم چیزی اضافه نکنید. حالا مشاهدات خود را در جدول زیر ثبت کنید:  </a:t>
            </a:r>
          </a:p>
          <a:p>
            <a:pPr algn="r" rtl="1"/>
            <a:endParaRPr lang="fa-IR" dirty="0" smtClean="0"/>
          </a:p>
          <a:p>
            <a:pPr algn="r" rtl="1"/>
            <a:endParaRPr lang="fa-IR" dirty="0" smtClean="0"/>
          </a:p>
          <a:p>
            <a:pPr algn="r" rtl="1"/>
            <a:endParaRPr lang="fa-IR" sz="900" dirty="0" smtClean="0"/>
          </a:p>
          <a:p>
            <a:pPr algn="r" rtl="1"/>
            <a:r>
              <a:rPr lang="fa-IR" sz="1400" b="1" dirty="0" smtClean="0"/>
              <a:t>به جدول نگاه کنید و پاسخ سوال های زیر را بدهید؟</a:t>
            </a:r>
          </a:p>
          <a:p>
            <a:pPr algn="r" rtl="1"/>
            <a:r>
              <a:rPr lang="fa-IR" sz="1400" b="1" dirty="0" smtClean="0"/>
              <a:t>1- ابتدا با کاغذ باطله چه کردید؟</a:t>
            </a:r>
          </a:p>
          <a:p>
            <a:pPr algn="r" rtl="1"/>
            <a:r>
              <a:rPr lang="fa-IR" sz="1400" b="1" dirty="0" smtClean="0"/>
              <a:t>2- برای باز یافت کاغذ از چه موادی استفاده کردی؟</a:t>
            </a:r>
          </a:p>
          <a:p>
            <a:pPr algn="r" rtl="1"/>
            <a:r>
              <a:rPr lang="fa-IR" sz="1400" b="1" dirty="0" smtClean="0"/>
              <a:t>3- کدام کاغذ بازیافتی محکم تر است؟ چرا؟</a:t>
            </a:r>
          </a:p>
          <a:p>
            <a:pPr algn="ctr" rtl="1">
              <a:buNone/>
            </a:pPr>
            <a:r>
              <a:rPr lang="fa-IR" sz="1800" dirty="0" smtClean="0"/>
              <a:t>جدول توصیف عملکرد</a:t>
            </a:r>
          </a:p>
          <a:p>
            <a:pPr algn="ctr" rtl="1">
              <a:buNone/>
            </a:pPr>
            <a:endParaRPr lang="fa-IR" sz="1800" dirty="0" smtClean="0"/>
          </a:p>
          <a:p>
            <a:pPr algn="ctr" rtl="1">
              <a:buNone/>
            </a:pPr>
            <a:endParaRPr lang="fa-IR" sz="1800" dirty="0" smtClean="0"/>
          </a:p>
          <a:p>
            <a:pPr algn="ctr" rtl="1">
              <a:buNone/>
            </a:pPr>
            <a:endParaRPr lang="fa-IR" sz="1800" dirty="0" smtClean="0"/>
          </a:p>
          <a:p>
            <a:pPr algn="ctr" rtl="1">
              <a:buNone/>
            </a:pPr>
            <a:endParaRPr lang="fa-IR" sz="1800" dirty="0" smtClean="0"/>
          </a:p>
          <a:p>
            <a:pPr algn="ctr" rtl="1">
              <a:buNone/>
            </a:pPr>
            <a:endParaRPr lang="fa-IR" sz="1800" dirty="0" smtClean="0"/>
          </a:p>
          <a:p>
            <a:pPr algn="ctr" rtl="1">
              <a:buNone/>
            </a:pPr>
            <a:endParaRPr lang="fa-IR" sz="1800" dirty="0" smtClean="0"/>
          </a:p>
          <a:p>
            <a:pPr algn="r" rtl="1">
              <a:buNone/>
            </a:pPr>
            <a:r>
              <a:rPr lang="fa-IR" sz="1800" dirty="0" smtClean="0"/>
              <a:t>باز خورد توصیفی :</a:t>
            </a:r>
          </a:p>
          <a:p>
            <a:pPr algn="r" rtl="1"/>
            <a:endParaRPr lang="en-US" sz="1800" dirty="0"/>
          </a:p>
        </p:txBody>
      </p:sp>
      <p:graphicFrame>
        <p:nvGraphicFramePr>
          <p:cNvPr id="4" name="Table 3"/>
          <p:cNvGraphicFramePr>
            <a:graphicFrameLocks noGrp="1"/>
          </p:cNvGraphicFramePr>
          <p:nvPr/>
        </p:nvGraphicFramePr>
        <p:xfrm>
          <a:off x="1428728" y="1142984"/>
          <a:ext cx="6953256" cy="1249680"/>
        </p:xfrm>
        <a:graphic>
          <a:graphicData uri="http://schemas.openxmlformats.org/drawingml/2006/table">
            <a:tbl>
              <a:tblPr firstRow="1" bandRow="1">
                <a:tableStyleId>{08FB837D-C827-4EFA-A057-4D05807E0F7C}</a:tableStyleId>
              </a:tblPr>
              <a:tblGrid>
                <a:gridCol w="3503814"/>
                <a:gridCol w="3449442"/>
              </a:tblGrid>
              <a:tr h="292722">
                <a:tc>
                  <a:txBody>
                    <a:bodyPr/>
                    <a:lstStyle/>
                    <a:p>
                      <a:endParaRPr lang="en-US" dirty="0"/>
                    </a:p>
                  </a:txBody>
                  <a:tcPr/>
                </a:tc>
                <a:tc>
                  <a:txBody>
                    <a:bodyPr/>
                    <a:lstStyle/>
                    <a:p>
                      <a:pPr algn="r"/>
                      <a:r>
                        <a:rPr lang="fa-IR" sz="1400" dirty="0" smtClean="0">
                          <a:solidFill>
                            <a:schemeClr val="tx1"/>
                          </a:solidFill>
                        </a:rPr>
                        <a:t>کاغذ باز یافتی  با خمیر کاغذ</a:t>
                      </a:r>
                      <a:endParaRPr lang="en-US" sz="1400" dirty="0">
                        <a:solidFill>
                          <a:schemeClr val="tx1"/>
                        </a:solidFill>
                      </a:endParaRPr>
                    </a:p>
                  </a:txBody>
                  <a:tcPr/>
                </a:tc>
              </a:tr>
              <a:tr h="292722">
                <a:tc>
                  <a:txBody>
                    <a:bodyPr/>
                    <a:lstStyle/>
                    <a:p>
                      <a:endParaRPr lang="en-US"/>
                    </a:p>
                  </a:txBody>
                  <a:tcPr/>
                </a:tc>
                <a:tc>
                  <a:txBody>
                    <a:bodyPr/>
                    <a:lstStyle/>
                    <a:p>
                      <a:pPr algn="r"/>
                      <a:r>
                        <a:rPr lang="fa-IR" sz="1400" b="1" dirty="0" smtClean="0"/>
                        <a:t>کاغذ باز یافتی با خمیر کاغذ و نشاسته</a:t>
                      </a:r>
                      <a:endParaRPr lang="en-US" sz="1400" b="1" dirty="0"/>
                    </a:p>
                  </a:txBody>
                  <a:tcPr/>
                </a:tc>
              </a:tr>
              <a:tr h="414689">
                <a:tc>
                  <a:txBody>
                    <a:bodyPr/>
                    <a:lstStyle/>
                    <a:p>
                      <a:endParaRPr lang="en-US"/>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400" b="1" dirty="0" smtClean="0"/>
                        <a:t>کاغذ باز یافتی با خمیر کاغذ</a:t>
                      </a:r>
                      <a:r>
                        <a:rPr lang="fa-IR" sz="1400" b="1" baseline="0" dirty="0" smtClean="0"/>
                        <a:t> و چسب چوب</a:t>
                      </a:r>
                      <a:endParaRPr lang="en-US" sz="1400" b="1" dirty="0" smtClean="0"/>
                    </a:p>
                    <a:p>
                      <a:pPr algn="r"/>
                      <a:endParaRPr lang="en-US" sz="1400" dirty="0"/>
                    </a:p>
                  </a:txBody>
                  <a:tcPr/>
                </a:tc>
              </a:tr>
            </a:tbl>
          </a:graphicData>
        </a:graphic>
      </p:graphicFrame>
      <p:graphicFrame>
        <p:nvGraphicFramePr>
          <p:cNvPr id="5" name="Table 4"/>
          <p:cNvGraphicFramePr>
            <a:graphicFrameLocks noGrp="1"/>
          </p:cNvGraphicFramePr>
          <p:nvPr/>
        </p:nvGraphicFramePr>
        <p:xfrm>
          <a:off x="2357422" y="4143380"/>
          <a:ext cx="6215106" cy="1857387"/>
        </p:xfrm>
        <a:graphic>
          <a:graphicData uri="http://schemas.openxmlformats.org/drawingml/2006/table">
            <a:tbl>
              <a:tblPr firstRow="1" bandRow="1">
                <a:tableStyleId>{5C22544A-7EE6-4342-B048-85BDC9FD1C3A}</a:tableStyleId>
              </a:tblPr>
              <a:tblGrid>
                <a:gridCol w="655504"/>
                <a:gridCol w="801172"/>
                <a:gridCol w="728338"/>
                <a:gridCol w="655504"/>
                <a:gridCol w="3374588"/>
              </a:tblGrid>
              <a:tr h="559883">
                <a:tc>
                  <a:txBody>
                    <a:bodyPr/>
                    <a:lstStyle/>
                    <a:p>
                      <a:r>
                        <a:rPr lang="fa-IR" sz="1200" b="1" dirty="0" smtClean="0"/>
                        <a:t>4</a:t>
                      </a:r>
                      <a:endParaRPr lang="en-US" sz="1200" b="1" dirty="0"/>
                    </a:p>
                  </a:txBody>
                  <a:tcPr/>
                </a:tc>
                <a:tc>
                  <a:txBody>
                    <a:bodyPr/>
                    <a:lstStyle/>
                    <a:p>
                      <a:r>
                        <a:rPr lang="fa-IR" sz="1200" b="1" dirty="0" smtClean="0"/>
                        <a:t>3</a:t>
                      </a:r>
                      <a:endParaRPr lang="en-US" sz="1200" b="1" dirty="0"/>
                    </a:p>
                  </a:txBody>
                  <a:tcPr/>
                </a:tc>
                <a:tc>
                  <a:txBody>
                    <a:bodyPr/>
                    <a:lstStyle/>
                    <a:p>
                      <a:r>
                        <a:rPr lang="fa-IR" sz="1200" b="1" dirty="0" smtClean="0"/>
                        <a:t>2</a:t>
                      </a:r>
                      <a:endParaRPr lang="en-US" sz="1200" b="1" dirty="0"/>
                    </a:p>
                  </a:txBody>
                  <a:tcPr/>
                </a:tc>
                <a:tc>
                  <a:txBody>
                    <a:bodyPr/>
                    <a:lstStyle/>
                    <a:p>
                      <a:r>
                        <a:rPr lang="fa-IR" sz="1200" b="1" dirty="0" smtClean="0"/>
                        <a:t>1</a:t>
                      </a:r>
                      <a:endParaRPr lang="en-US" sz="1200" b="1" dirty="0"/>
                    </a:p>
                  </a:txBody>
                  <a:tcPr/>
                </a:tc>
                <a:tc>
                  <a:txBody>
                    <a:bodyPr/>
                    <a:lstStyle/>
                    <a:p>
                      <a:r>
                        <a:rPr lang="fa-IR" sz="1200" b="1" dirty="0" smtClean="0"/>
                        <a:t>سطح یادگیری</a:t>
                      </a:r>
                    </a:p>
                    <a:p>
                      <a:pPr algn="r"/>
                      <a:r>
                        <a:rPr lang="fa-IR" sz="1200" b="1" dirty="0" smtClean="0"/>
                        <a:t>ملاک ها</a:t>
                      </a:r>
                      <a:endParaRPr lang="en-US" sz="1200" b="1" dirty="0"/>
                    </a:p>
                  </a:txBody>
                  <a:tcPr>
                    <a:lnBlToTr w="12700" cap="flat" cmpd="sng" algn="ctr">
                      <a:solidFill>
                        <a:schemeClr val="tx1"/>
                      </a:solidFill>
                      <a:prstDash val="solid"/>
                      <a:round/>
                      <a:headEnd type="none" w="med" len="med"/>
                      <a:tailEnd type="none" w="med" len="med"/>
                    </a:lnBlToTr>
                  </a:tcPr>
                </a:tc>
              </a:tr>
              <a:tr h="324376">
                <a:tc>
                  <a:txBody>
                    <a:bodyPr/>
                    <a:lstStyle/>
                    <a:p>
                      <a:endParaRPr lang="en-US" sz="1200" b="1"/>
                    </a:p>
                  </a:txBody>
                  <a:tcPr/>
                </a:tc>
                <a:tc>
                  <a:txBody>
                    <a:bodyPr/>
                    <a:lstStyle/>
                    <a:p>
                      <a:endParaRPr lang="en-US" sz="1200" b="1"/>
                    </a:p>
                  </a:txBody>
                  <a:tcPr/>
                </a:tc>
                <a:tc>
                  <a:txBody>
                    <a:bodyPr/>
                    <a:lstStyle/>
                    <a:p>
                      <a:endParaRPr lang="en-US" sz="1200" b="1"/>
                    </a:p>
                  </a:txBody>
                  <a:tcPr/>
                </a:tc>
                <a:tc>
                  <a:txBody>
                    <a:bodyPr/>
                    <a:lstStyle/>
                    <a:p>
                      <a:endParaRPr lang="en-US" sz="1200" b="1"/>
                    </a:p>
                  </a:txBody>
                  <a:tcPr/>
                </a:tc>
                <a:tc>
                  <a:txBody>
                    <a:bodyPr/>
                    <a:lstStyle/>
                    <a:p>
                      <a:pPr algn="r"/>
                      <a:r>
                        <a:rPr lang="fa-IR" sz="1200" b="1" dirty="0" smtClean="0"/>
                        <a:t>طریقه ی درست کردن کاغذ </a:t>
                      </a:r>
                      <a:endParaRPr lang="en-US" sz="1200" b="1" dirty="0"/>
                    </a:p>
                  </a:txBody>
                  <a:tcPr/>
                </a:tc>
              </a:tr>
              <a:tr h="324376">
                <a:tc>
                  <a:txBody>
                    <a:bodyPr/>
                    <a:lstStyle/>
                    <a:p>
                      <a:endParaRPr lang="en-US" sz="1200" b="1"/>
                    </a:p>
                  </a:txBody>
                  <a:tcPr/>
                </a:tc>
                <a:tc>
                  <a:txBody>
                    <a:bodyPr/>
                    <a:lstStyle/>
                    <a:p>
                      <a:endParaRPr lang="en-US" sz="1200" b="1"/>
                    </a:p>
                  </a:txBody>
                  <a:tcPr/>
                </a:tc>
                <a:tc>
                  <a:txBody>
                    <a:bodyPr/>
                    <a:lstStyle/>
                    <a:p>
                      <a:endParaRPr lang="en-US" sz="1200" b="1"/>
                    </a:p>
                  </a:txBody>
                  <a:tcPr/>
                </a:tc>
                <a:tc>
                  <a:txBody>
                    <a:bodyPr/>
                    <a:lstStyle/>
                    <a:p>
                      <a:endParaRPr lang="en-US" sz="1200" b="1"/>
                    </a:p>
                  </a:txBody>
                  <a:tcPr/>
                </a:tc>
                <a:tc>
                  <a:txBody>
                    <a:bodyPr/>
                    <a:lstStyle/>
                    <a:p>
                      <a:pPr algn="r"/>
                      <a:r>
                        <a:rPr lang="fa-IR" sz="1200" b="1" dirty="0" smtClean="0"/>
                        <a:t>درست کردن کاردستی با کاغذ باز یافتی</a:t>
                      </a:r>
                      <a:endParaRPr lang="en-US" sz="1200" b="1" dirty="0"/>
                    </a:p>
                  </a:txBody>
                  <a:tcPr/>
                </a:tc>
              </a:tr>
              <a:tr h="324376">
                <a:tc>
                  <a:txBody>
                    <a:bodyPr/>
                    <a:lstStyle/>
                    <a:p>
                      <a:endParaRPr lang="en-US" sz="1200" b="1"/>
                    </a:p>
                  </a:txBody>
                  <a:tcPr/>
                </a:tc>
                <a:tc>
                  <a:txBody>
                    <a:bodyPr/>
                    <a:lstStyle/>
                    <a:p>
                      <a:endParaRPr lang="en-US" sz="1200" b="1"/>
                    </a:p>
                  </a:txBody>
                  <a:tcPr/>
                </a:tc>
                <a:tc>
                  <a:txBody>
                    <a:bodyPr/>
                    <a:lstStyle/>
                    <a:p>
                      <a:endParaRPr lang="en-US" sz="1200" b="1"/>
                    </a:p>
                  </a:txBody>
                  <a:tcPr/>
                </a:tc>
                <a:tc>
                  <a:txBody>
                    <a:bodyPr/>
                    <a:lstStyle/>
                    <a:p>
                      <a:endParaRPr lang="en-US" sz="1200" b="1"/>
                    </a:p>
                  </a:txBody>
                  <a:tcPr/>
                </a:tc>
                <a:tc>
                  <a:txBody>
                    <a:bodyPr/>
                    <a:lstStyle/>
                    <a:p>
                      <a:pPr algn="r"/>
                      <a:r>
                        <a:rPr lang="fa-IR" sz="1100" b="1" dirty="0" smtClean="0"/>
                        <a:t>شناسایی راه های محکم کردن کاغذ باز یافتی</a:t>
                      </a:r>
                      <a:endParaRPr lang="en-US" sz="1100" b="1" dirty="0"/>
                    </a:p>
                  </a:txBody>
                  <a:tcPr/>
                </a:tc>
              </a:tr>
              <a:tr h="324376">
                <a:tc>
                  <a:txBody>
                    <a:bodyPr/>
                    <a:lstStyle/>
                    <a:p>
                      <a:endParaRPr lang="en-US" sz="1200" b="1" dirty="0"/>
                    </a:p>
                  </a:txBody>
                  <a:tcPr/>
                </a:tc>
                <a:tc>
                  <a:txBody>
                    <a:bodyPr/>
                    <a:lstStyle/>
                    <a:p>
                      <a:endParaRPr lang="en-US" sz="1200" b="1"/>
                    </a:p>
                  </a:txBody>
                  <a:tcPr/>
                </a:tc>
                <a:tc>
                  <a:txBody>
                    <a:bodyPr/>
                    <a:lstStyle/>
                    <a:p>
                      <a:endParaRPr lang="en-US" sz="1200" b="1"/>
                    </a:p>
                  </a:txBody>
                  <a:tcPr/>
                </a:tc>
                <a:tc>
                  <a:txBody>
                    <a:bodyPr/>
                    <a:lstStyle/>
                    <a:p>
                      <a:endParaRPr lang="en-US" sz="1200" b="1" dirty="0"/>
                    </a:p>
                  </a:txBody>
                  <a:tcPr/>
                </a:tc>
                <a:tc>
                  <a:txBody>
                    <a:bodyPr/>
                    <a:lstStyle/>
                    <a:p>
                      <a:pPr algn="r"/>
                      <a:r>
                        <a:rPr lang="fa-IR" sz="1200" b="1" dirty="0" smtClean="0"/>
                        <a:t>بیان  ارتباط بازیافت</a:t>
                      </a:r>
                      <a:r>
                        <a:rPr lang="fa-IR" sz="1200" b="1" baseline="0" dirty="0" smtClean="0"/>
                        <a:t> و</a:t>
                      </a:r>
                      <a:r>
                        <a:rPr lang="fa-IR" sz="1200" b="1" dirty="0" smtClean="0"/>
                        <a:t> صرفه جویی </a:t>
                      </a:r>
                      <a:endParaRPr lang="en-US" sz="1200" b="1" dirty="0"/>
                    </a:p>
                  </a:txBody>
                  <a:tcPr/>
                </a:tc>
              </a:tr>
            </a:tbl>
          </a:graphicData>
        </a:graphic>
      </p:graphicFrame>
    </p:spTree>
  </p:cSld>
  <p:clrMapOvr>
    <a:masterClrMapping/>
  </p:clrMapOvr>
  <p:transition>
    <p:comb/>
    <p:sndAc>
      <p:stSnd>
        <p:snd r:embed="rId2" name="camera.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737"/>
            <a:ext cx="8229600" cy="428628"/>
          </a:xfrm>
        </p:spPr>
        <p:txBody>
          <a:bodyPr>
            <a:normAutofit fontScale="92500" lnSpcReduction="20000"/>
          </a:bodyPr>
          <a:lstStyle/>
          <a:p>
            <a:pPr lvl="7">
              <a:buNone/>
            </a:pPr>
            <a:endParaRPr lang="fa-IR" sz="2800" b="1" dirty="0" smtClean="0"/>
          </a:p>
          <a:p>
            <a:endParaRPr lang="fa-IR" dirty="0" smtClean="0"/>
          </a:p>
          <a:p>
            <a:pPr>
              <a:buNone/>
            </a:pPr>
            <a:endParaRPr lang="fa-IR" dirty="0"/>
          </a:p>
        </p:txBody>
      </p:sp>
      <p:sp>
        <p:nvSpPr>
          <p:cNvPr id="6" name="Rectangle 5"/>
          <p:cNvSpPr/>
          <p:nvPr/>
        </p:nvSpPr>
        <p:spPr>
          <a:xfrm>
            <a:off x="642910" y="357166"/>
            <a:ext cx="8171346" cy="461665"/>
          </a:xfrm>
          <a:prstGeom prst="rect">
            <a:avLst/>
          </a:prstGeom>
        </p:spPr>
        <p:txBody>
          <a:bodyPr wrap="square">
            <a:spAutoFit/>
          </a:bodyPr>
          <a:lstStyle/>
          <a:p>
            <a:r>
              <a:rPr lang="fa-IR" sz="2400" dirty="0" smtClean="0">
                <a:solidFill>
                  <a:srgbClr val="0070C0"/>
                </a:solidFill>
              </a:rPr>
              <a:t>مانند نمونه فرم خودسنجی را تنظیم  می کنم و در پایان برگه  قرارمی دهم .</a:t>
            </a:r>
            <a:endParaRPr lang="fa-IR" sz="2400" dirty="0">
              <a:solidFill>
                <a:srgbClr val="0070C0"/>
              </a:solidFill>
            </a:endParaRPr>
          </a:p>
        </p:txBody>
      </p:sp>
      <p:graphicFrame>
        <p:nvGraphicFramePr>
          <p:cNvPr id="7" name="Table 6"/>
          <p:cNvGraphicFramePr>
            <a:graphicFrameLocks noGrp="1"/>
          </p:cNvGraphicFramePr>
          <p:nvPr/>
        </p:nvGraphicFramePr>
        <p:xfrm>
          <a:off x="1214414" y="1071546"/>
          <a:ext cx="7643866" cy="4214842"/>
        </p:xfrm>
        <a:graphic>
          <a:graphicData uri="http://schemas.openxmlformats.org/drawingml/2006/table">
            <a:tbl>
              <a:tblPr rtl="1" firstRow="1" bandRow="1">
                <a:tableStyleId>{6E25E649-3F16-4E02-A733-19D2CDBF48F0}</a:tableStyleId>
              </a:tblPr>
              <a:tblGrid>
                <a:gridCol w="7643866"/>
              </a:tblGrid>
              <a:tr h="4214842">
                <a:tc>
                  <a:txBody>
                    <a:bodyPr/>
                    <a:lstStyle/>
                    <a:p>
                      <a:pPr algn="r" rtl="1"/>
                      <a:r>
                        <a:rPr lang="fa-IR" sz="2400" dirty="0" smtClean="0">
                          <a:solidFill>
                            <a:schemeClr val="tx1"/>
                          </a:solidFill>
                        </a:rPr>
                        <a:t>خودسنجی :</a:t>
                      </a:r>
                    </a:p>
                    <a:p>
                      <a:pPr algn="r" rtl="1"/>
                      <a:r>
                        <a:rPr lang="fa-IR" sz="2400" dirty="0" smtClean="0">
                          <a:solidFill>
                            <a:schemeClr val="tx1"/>
                          </a:solidFill>
                        </a:rPr>
                        <a:t>1- آیا از آزمایش و نوشته های خودم راضی هستم؟ چرا؟ </a:t>
                      </a:r>
                    </a:p>
                    <a:p>
                      <a:pPr algn="r" rtl="1"/>
                      <a:endParaRPr lang="fa-IR" sz="2400" dirty="0" smtClean="0">
                        <a:solidFill>
                          <a:schemeClr val="tx1"/>
                        </a:solidFill>
                      </a:endParaRPr>
                    </a:p>
                    <a:p>
                      <a:pPr algn="r" rtl="1"/>
                      <a:r>
                        <a:rPr lang="fa-IR" sz="2400" dirty="0" smtClean="0">
                          <a:solidFill>
                            <a:schemeClr val="tx1"/>
                          </a:solidFill>
                        </a:rPr>
                        <a:t>2- به نظر معلّم و خودم در این درس چه چیز هایی</a:t>
                      </a:r>
                      <a:r>
                        <a:rPr lang="fa-IR" sz="2400" baseline="0" dirty="0" smtClean="0">
                          <a:solidFill>
                            <a:schemeClr val="tx1"/>
                          </a:solidFill>
                        </a:rPr>
                        <a:t> را</a:t>
                      </a:r>
                      <a:r>
                        <a:rPr lang="fa-IR" sz="2400" dirty="0" smtClean="0">
                          <a:solidFill>
                            <a:schemeClr val="tx1"/>
                          </a:solidFill>
                        </a:rPr>
                        <a:t> بیشتر</a:t>
                      </a:r>
                      <a:r>
                        <a:rPr lang="fa-IR" sz="2400" baseline="0" dirty="0" smtClean="0">
                          <a:solidFill>
                            <a:schemeClr val="tx1"/>
                          </a:solidFill>
                        </a:rPr>
                        <a:t> یادگرفتم؟</a:t>
                      </a:r>
                    </a:p>
                    <a:p>
                      <a:pPr algn="r" rtl="1"/>
                      <a:endParaRPr lang="fa-IR" sz="2400" baseline="0" dirty="0" smtClean="0">
                        <a:solidFill>
                          <a:schemeClr val="tx1"/>
                        </a:solidFill>
                      </a:endParaRPr>
                    </a:p>
                    <a:p>
                      <a:pPr algn="r" rtl="1"/>
                      <a:r>
                        <a:rPr lang="fa-IR" sz="2400" baseline="0" dirty="0" smtClean="0">
                          <a:solidFill>
                            <a:schemeClr val="tx1"/>
                          </a:solidFill>
                        </a:rPr>
                        <a:t>3-</a:t>
                      </a:r>
                      <a:r>
                        <a:rPr lang="fa-IR" sz="2400" dirty="0" smtClean="0">
                          <a:solidFill>
                            <a:schemeClr val="tx1"/>
                          </a:solidFill>
                        </a:rPr>
                        <a:t>  به نظر معلّم و خودم برای یادگیری چه چیزهایی باید بیشتر تلاش کنم؟</a:t>
                      </a:r>
                    </a:p>
                    <a:p>
                      <a:pPr algn="r" rtl="1"/>
                      <a:endParaRPr lang="fa-IR" sz="2400" dirty="0" smtClean="0">
                        <a:solidFill>
                          <a:schemeClr val="tx1"/>
                        </a:solidFill>
                      </a:endParaRPr>
                    </a:p>
                    <a:p>
                      <a:pPr algn="r" rtl="1"/>
                      <a:r>
                        <a:rPr lang="fa-IR" sz="2400" dirty="0" smtClean="0">
                          <a:solidFill>
                            <a:schemeClr val="tx1"/>
                          </a:solidFill>
                        </a:rPr>
                        <a:t>4- برای اینکه بیشتر یاد بگیرم چه کارهایی باید انجام دهم ؟</a:t>
                      </a:r>
                    </a:p>
                    <a:p>
                      <a:pPr algn="r" rtl="1"/>
                      <a:endParaRPr lang="fa-IR" sz="2400" dirty="0" smtClean="0">
                        <a:solidFill>
                          <a:schemeClr val="tx1"/>
                        </a:solidFill>
                      </a:endParaRPr>
                    </a:p>
                    <a:p>
                      <a:pPr algn="r" rtl="1"/>
                      <a:r>
                        <a:rPr lang="fa-IR" sz="2400" dirty="0" smtClean="0">
                          <a:solidFill>
                            <a:schemeClr val="tx1"/>
                          </a:solidFill>
                        </a:rPr>
                        <a:t>5- از این آزمایش و نوشته های خودم چه چیز جدیدی یاد گرفتم ؟</a:t>
                      </a:r>
                      <a:endParaRPr lang="fa-IR" sz="2400" dirty="0">
                        <a:solidFill>
                          <a:schemeClr val="tx1"/>
                        </a:solidFill>
                      </a:endParaRPr>
                    </a:p>
                  </a:txBody>
                  <a:tcPr/>
                </a:tc>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a:p>
        </p:txBody>
      </p:sp>
      <p:sp>
        <p:nvSpPr>
          <p:cNvPr id="2" name="Content Placeholder 1"/>
          <p:cNvSpPr>
            <a:spLocks noGrp="1"/>
          </p:cNvSpPr>
          <p:nvPr>
            <p:ph idx="1"/>
          </p:nvPr>
        </p:nvSpPr>
        <p:spPr>
          <a:solidFill>
            <a:srgbClr val="92D050"/>
          </a:solidFill>
        </p:spPr>
        <p:txBody>
          <a:bodyPr>
            <a:normAutofit fontScale="92500"/>
          </a:bodyPr>
          <a:lstStyle/>
          <a:p>
            <a:r>
              <a:rPr lang="fa-IR" dirty="0" smtClean="0"/>
              <a:t>گام پنجم مرحله ی بازنگری ، اصلاح و تهیه ی فرم نهایی آزمون عملکردی است در این مرحله  با مشارکت دیگر همکاران در گروه درسی  مدرسه به باز نگری و اصلاح مراحل چهار گانه ی طراحی آزمون عملکرد اقدام می کنم از همکاران خود می خواهم با توجه به هدف های یادگیری و شواهد مربوطه مشخص نمایند که تا چه اندازه تکالیف و جدول توصیف عملکرد با آن ها منطبق و سازگار است پس از دریافت باز خورد همکاران نسبت  به اصلاح و تعدیل آزمون عملکرد اقدام  می کنم و با اطمینان خاطرا قدام به اجرا می کنم.</a:t>
            </a:r>
            <a:endParaRPr lang="fa-IR" dirty="0"/>
          </a:p>
        </p:txBody>
      </p:sp>
      <p:sp>
        <p:nvSpPr>
          <p:cNvPr id="4" name="Rounded Rectangular Callout 3"/>
          <p:cNvSpPr/>
          <p:nvPr/>
        </p:nvSpPr>
        <p:spPr>
          <a:xfrm>
            <a:off x="1000100" y="214290"/>
            <a:ext cx="7929618" cy="1143008"/>
          </a:xfrm>
          <a:prstGeom prst="wedgeRoundRectCallout">
            <a:avLst>
              <a:gd name="adj1" fmla="val 39373"/>
              <a:gd name="adj2" fmla="val 62500"/>
              <a:gd name="adj3" fmla="val 16667"/>
            </a:avLst>
          </a:prstGeom>
          <a:solidFill>
            <a:srgbClr val="92D050"/>
          </a:solidFill>
        </p:spPr>
        <p:style>
          <a:lnRef idx="1">
            <a:schemeClr val="dk1"/>
          </a:lnRef>
          <a:fillRef idx="2">
            <a:schemeClr val="dk1"/>
          </a:fillRef>
          <a:effectRef idx="1">
            <a:schemeClr val="dk1"/>
          </a:effectRef>
          <a:fontRef idx="minor">
            <a:schemeClr val="dk1"/>
          </a:fontRef>
        </p:style>
        <p:txBody>
          <a:bodyPr rtlCol="1" anchor="ctr"/>
          <a:lstStyle/>
          <a:p>
            <a:pPr algn="ctr"/>
            <a:r>
              <a:rPr lang="fa-IR" sz="4400"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من می دانم گام پنجم را چطور اجرا کنم  </a:t>
            </a:r>
            <a:endParaRPr lang="fa-IR" sz="4400" b="1" cap="all"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940444"/>
          </a:xfrm>
        </p:spPr>
        <p:txBody>
          <a:bodyPr/>
          <a:lstStyle/>
          <a:p>
            <a:r>
              <a:rPr lang="fa-IR" dirty="0" smtClean="0"/>
              <a:t>نمونه ی دیگر از آزمون واقعی عملکرد</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ransition>
    <p:comb/>
    <p:sndAc>
      <p:stSnd>
        <p:snd r:embed="rId2" name="camera.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428605"/>
            <a:ext cx="8501122" cy="6455613"/>
          </a:xfrm>
          <a:prstGeom prst="rect">
            <a:avLst/>
          </a:prstGeom>
          <a:solidFill>
            <a:srgbClr val="92D050"/>
          </a:solidFill>
        </p:spPr>
        <p:txBody>
          <a:bodyPr wrap="square">
            <a:spAutoFit/>
          </a:bodyPr>
          <a:lstStyle/>
          <a:p>
            <a:pPr>
              <a:buFont typeface="Wingdings" pitchFamily="2" charset="2"/>
              <a:buChar char="v"/>
            </a:pPr>
            <a:r>
              <a:rPr lang="fa-IR" sz="1400" b="1" dirty="0" smtClean="0"/>
              <a:t>مثال:</a:t>
            </a:r>
            <a:r>
              <a:rPr lang="fa-IR" sz="1400" b="1" dirty="0" smtClean="0">
                <a:solidFill>
                  <a:srgbClr val="FF0000"/>
                </a:solidFill>
              </a:rPr>
              <a:t> هدف یادگیری </a:t>
            </a:r>
            <a:r>
              <a:rPr lang="fa-IR" sz="1400" b="1" dirty="0" smtClean="0"/>
              <a:t>عملکرد در درس علوم(آزمون واقعی عملکرد)</a:t>
            </a:r>
          </a:p>
          <a:p>
            <a:r>
              <a:rPr lang="fa-IR" sz="1400" b="1" dirty="0" smtClean="0"/>
              <a:t> از دانش آموز انتظار می رود:</a:t>
            </a:r>
          </a:p>
          <a:p>
            <a:pPr marL="342900" indent="-342900"/>
            <a:r>
              <a:rPr lang="fa-IR" sz="1400" b="1" dirty="0" smtClean="0"/>
              <a:t>1)از دماسنج برای تعیین دما استفاده می کند.2) مفهوم علت دما را توضیح می دهد و از آن ها برای تشخیص دما استفاده می کند.</a:t>
            </a:r>
          </a:p>
          <a:p>
            <a:pPr>
              <a:buFont typeface="Wingdings" pitchFamily="2" charset="2"/>
              <a:buChar char="Ø"/>
            </a:pPr>
            <a:r>
              <a:rPr lang="fa-IR" sz="1400" b="1" dirty="0" smtClean="0">
                <a:solidFill>
                  <a:srgbClr val="FF0000"/>
                </a:solidFill>
              </a:rPr>
              <a:t>شواهد هدف یادگیری </a:t>
            </a:r>
            <a:r>
              <a:rPr lang="fa-IR" sz="1400" b="1" dirty="0" smtClean="0"/>
              <a:t>عملکرد </a:t>
            </a:r>
          </a:p>
          <a:p>
            <a:pPr marL="342900" indent="-342900">
              <a:buFont typeface="Wingdings" pitchFamily="2" charset="2"/>
              <a:buAutoNum type="arabicParenR"/>
            </a:pPr>
            <a:r>
              <a:rPr lang="fa-IR" sz="1400" b="1" dirty="0" smtClean="0"/>
              <a:t>علّت نگهداری دما در ظروف را به «انتقال حرارت »ربط می دهد.2)ظروف را براساس انتقال حرارت با یگدیگر مقایسه می کند.</a:t>
            </a:r>
          </a:p>
          <a:p>
            <a:pPr marL="342900" indent="-342900">
              <a:buFont typeface="Wingdings" pitchFamily="2" charset="2"/>
              <a:buChar char="Ø"/>
            </a:pPr>
            <a:r>
              <a:rPr lang="fa-IR" sz="1400" b="1" dirty="0" smtClean="0">
                <a:solidFill>
                  <a:srgbClr val="FF0000"/>
                </a:solidFill>
                <a:latin typeface="Tahoma" pitchFamily="34" charset="0"/>
                <a:ea typeface="Tahoma" pitchFamily="34" charset="0"/>
                <a:cs typeface="Tahoma" pitchFamily="34" charset="0"/>
              </a:rPr>
              <a:t>بافت مسأله </a:t>
            </a:r>
            <a:r>
              <a:rPr lang="fa-IR" sz="1400" b="1" dirty="0" smtClean="0">
                <a:latin typeface="Tahoma" pitchFamily="34" charset="0"/>
                <a:ea typeface="Tahoma" pitchFamily="34" charset="0"/>
                <a:cs typeface="Tahoma" pitchFamily="34" charset="0"/>
              </a:rPr>
              <a:t>:</a:t>
            </a:r>
          </a:p>
          <a:p>
            <a:pPr marL="342900" indent="-342900"/>
            <a:r>
              <a:rPr lang="fa-IR" sz="1050" b="1" dirty="0" smtClean="0">
                <a:latin typeface="Tahoma" pitchFamily="34" charset="0"/>
                <a:ea typeface="Tahoma" pitchFamily="34" charset="0"/>
                <a:cs typeface="Tahoma" pitchFamily="34" charset="0"/>
              </a:rPr>
              <a:t>شما به اتّفاق پسر دایی و دختر دایی در خانه ی مادر بزرگ هستید. مادر بزرگ در سه لیوان فلزی ، سفالی وپلاستیکی برای شما چای داغ می ریزد .پس از مدت کوتاهی دختر دایی لیوان خود رابرداشته و به آرامی چای خود را می نوشد.وفتی شماپسر دایی لیوان هایتان را بر می دارید متوجه می شوید که آن ها هنوز داغ هستنددو باید کمی صبر کنید. چرا لیوان دختر دایی داغ نبود؟</a:t>
            </a:r>
            <a:endParaRPr lang="fa-IR" sz="1050" b="1" dirty="0" smtClean="0">
              <a:solidFill>
                <a:srgbClr val="FF0000"/>
              </a:solidFill>
              <a:latin typeface="Tahoma" pitchFamily="34" charset="0"/>
              <a:ea typeface="Tahoma" pitchFamily="34" charset="0"/>
              <a:cs typeface="Tahoma" pitchFamily="34" charset="0"/>
            </a:endParaRPr>
          </a:p>
          <a:p>
            <a:pPr marL="342900" indent="-342900">
              <a:buFont typeface="Wingdings" pitchFamily="2" charset="2"/>
              <a:buChar char="Ø"/>
            </a:pPr>
            <a:r>
              <a:rPr lang="fa-IR" sz="1400" b="1" dirty="0" smtClean="0">
                <a:latin typeface="Tahoma" pitchFamily="34" charset="0"/>
                <a:ea typeface="Tahoma" pitchFamily="34" charset="0"/>
                <a:cs typeface="Tahoma" pitchFamily="34" charset="0"/>
              </a:rPr>
              <a:t> </a:t>
            </a:r>
            <a:r>
              <a:rPr lang="fa-IR" sz="1400" b="1" dirty="0" smtClean="0">
                <a:solidFill>
                  <a:srgbClr val="FF0000"/>
                </a:solidFill>
                <a:latin typeface="Tahoma" pitchFamily="34" charset="0"/>
                <a:ea typeface="Tahoma" pitchFamily="34" charset="0"/>
                <a:cs typeface="Tahoma" pitchFamily="34" charset="0"/>
              </a:rPr>
              <a:t>وسایل :</a:t>
            </a:r>
            <a:r>
              <a:rPr lang="fa-IR" sz="1400" b="1" dirty="0" smtClean="0">
                <a:latin typeface="Tahoma" pitchFamily="34" charset="0"/>
                <a:ea typeface="Tahoma" pitchFamily="34" charset="0"/>
                <a:cs typeface="Tahoma" pitchFamily="34" charset="0"/>
              </a:rPr>
              <a:t>-دماسنج- ساعت -سه لیوان از جنس فلز ، سفال وپلاستیک</a:t>
            </a:r>
          </a:p>
          <a:p>
            <a:pPr>
              <a:buFont typeface="Wingdings" pitchFamily="2" charset="2"/>
              <a:buChar char="Ø"/>
            </a:pPr>
            <a:r>
              <a:rPr lang="fa-IR" sz="1400" b="1" dirty="0" smtClean="0">
                <a:solidFill>
                  <a:srgbClr val="FF0000"/>
                </a:solidFill>
              </a:rPr>
              <a:t>دستور العمل تکلیف برای بافت مسأله :</a:t>
            </a:r>
          </a:p>
          <a:p>
            <a:r>
              <a:rPr lang="fa-IR" sz="1400" b="1" dirty="0" smtClean="0"/>
              <a:t>1- در سه لیوان فلزی ، سفالی و پلا ستیکی آب داغ بریزید.در طول ده دقیقه چندین بار درجه ی حرات آب داغ هر لیوان را با دماسنج اندازه بگیرید و در جدول زیر بنویسید.</a:t>
            </a:r>
          </a:p>
          <a:p>
            <a:endParaRPr lang="fa-IR" sz="1400" b="1" dirty="0" smtClean="0"/>
          </a:p>
          <a:p>
            <a:endParaRPr lang="fa-IR" sz="1400" b="1" dirty="0" smtClean="0"/>
          </a:p>
          <a:p>
            <a:endParaRPr lang="fa-IR" sz="1400" b="1" dirty="0" smtClean="0"/>
          </a:p>
          <a:p>
            <a:endParaRPr lang="fa-IR" sz="1400" b="1" dirty="0" smtClean="0"/>
          </a:p>
          <a:p>
            <a:endParaRPr lang="fa-IR" sz="1400" b="1" dirty="0" smtClean="0"/>
          </a:p>
          <a:p>
            <a:endParaRPr lang="fa-IR" sz="1400" b="1" dirty="0" smtClean="0"/>
          </a:p>
          <a:p>
            <a:endParaRPr lang="fa-IR" sz="1400" b="1" dirty="0" smtClean="0"/>
          </a:p>
          <a:p>
            <a:endParaRPr lang="fa-IR" sz="1400" b="1" dirty="0" smtClean="0"/>
          </a:p>
          <a:p>
            <a:endParaRPr lang="fa-IR" sz="1400" b="1" dirty="0" smtClean="0"/>
          </a:p>
          <a:p>
            <a:endParaRPr lang="fa-IR" sz="1400" b="1" dirty="0" smtClean="0"/>
          </a:p>
          <a:p>
            <a:endParaRPr lang="fa-IR" sz="1400" b="1" dirty="0" smtClean="0"/>
          </a:p>
          <a:p>
            <a:r>
              <a:rPr lang="fa-IR" sz="1400" b="1" dirty="0" smtClean="0"/>
              <a:t>1-- به جدول نگاه کنید . کدام لیوان یک نوشیدنی داغ را برای مدت بیشتری </a:t>
            </a:r>
          </a:p>
          <a:p>
            <a:r>
              <a:rPr lang="fa-IR" sz="1400" b="1" dirty="0" smtClean="0"/>
              <a:t>گرم نگه می دارد؟</a:t>
            </a:r>
          </a:p>
          <a:p>
            <a:r>
              <a:rPr lang="fa-IR" sz="1400" b="1" dirty="0" smtClean="0"/>
              <a:t>3- کدام ظرف برای نگهداری بستنی مناسب تر است ؟ چرا؟</a:t>
            </a:r>
          </a:p>
          <a:p>
            <a:endParaRPr lang="fa-IR" sz="1400" b="1" dirty="0" smtClean="0"/>
          </a:p>
          <a:p>
            <a:pPr marL="342900" indent="-342900">
              <a:buFont typeface="Wingdings" pitchFamily="2" charset="2"/>
              <a:buChar char="Ø"/>
            </a:pPr>
            <a:endParaRPr lang="fa-IR" sz="1400" b="1" dirty="0" smtClean="0">
              <a:latin typeface="Tahoma" pitchFamily="34" charset="0"/>
              <a:ea typeface="Tahoma" pitchFamily="34" charset="0"/>
              <a:cs typeface="Tahoma" pitchFamily="34" charset="0"/>
            </a:endParaRPr>
          </a:p>
          <a:p>
            <a:pPr marL="342900" indent="-342900"/>
            <a:endParaRPr lang="fa-IR" dirty="0">
              <a:latin typeface="Tahoma" pitchFamily="34" charset="0"/>
              <a:ea typeface="Tahoma" pitchFamily="34" charset="0"/>
              <a:cs typeface="Tahoma" pitchFamily="34" charset="0"/>
            </a:endParaRPr>
          </a:p>
        </p:txBody>
      </p:sp>
      <p:graphicFrame>
        <p:nvGraphicFramePr>
          <p:cNvPr id="5" name="Table 4"/>
          <p:cNvGraphicFramePr>
            <a:graphicFrameLocks noGrp="1"/>
          </p:cNvGraphicFramePr>
          <p:nvPr/>
        </p:nvGraphicFramePr>
        <p:xfrm>
          <a:off x="428596" y="2928934"/>
          <a:ext cx="3643344" cy="3369765"/>
        </p:xfrm>
        <a:graphic>
          <a:graphicData uri="http://schemas.openxmlformats.org/drawingml/2006/table">
            <a:tbl>
              <a:tblPr rtl="1" firstRow="1" bandRow="1">
                <a:tableStyleId>{5C22544A-7EE6-4342-B048-85BDC9FD1C3A}</a:tableStyleId>
              </a:tblPr>
              <a:tblGrid>
                <a:gridCol w="983022"/>
                <a:gridCol w="838650"/>
                <a:gridCol w="910836"/>
                <a:gridCol w="910836"/>
              </a:tblGrid>
              <a:tr h="626565">
                <a:tc>
                  <a:txBody>
                    <a:bodyPr/>
                    <a:lstStyle/>
                    <a:p>
                      <a:pPr algn="ctr" rtl="1"/>
                      <a:r>
                        <a:rPr lang="fa-IR" sz="1200" b="1" dirty="0" smtClean="0">
                          <a:solidFill>
                            <a:srgbClr val="0000FF"/>
                          </a:solidFill>
                        </a:rPr>
                        <a:t>زمان</a:t>
                      </a:r>
                      <a:endParaRPr lang="fa-IR" sz="1200" b="1" dirty="0">
                        <a:solidFill>
                          <a:srgbClr val="0000FF"/>
                        </a:solidFill>
                      </a:endParaRPr>
                    </a:p>
                  </a:txBody>
                  <a:tcPr/>
                </a:tc>
                <a:tc>
                  <a:txBody>
                    <a:bodyPr/>
                    <a:lstStyle/>
                    <a:p>
                      <a:pPr algn="ctr" rtl="1"/>
                      <a:r>
                        <a:rPr lang="fa-IR" sz="1200" b="1" dirty="0" smtClean="0">
                          <a:solidFill>
                            <a:srgbClr val="0000FF"/>
                          </a:solidFill>
                        </a:rPr>
                        <a:t>درجه ی دما در لیوان فلزی</a:t>
                      </a:r>
                      <a:endParaRPr lang="fa-IR" sz="1200" b="1" dirty="0">
                        <a:solidFill>
                          <a:srgbClr val="0000FF"/>
                        </a:solidFill>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200" b="1" dirty="0" smtClean="0">
                          <a:solidFill>
                            <a:srgbClr val="0000FF"/>
                          </a:solidFill>
                        </a:rPr>
                        <a:t>درجه ی دما در لیوان سفالی</a:t>
                      </a:r>
                      <a:endParaRPr lang="fa-IR" sz="1200" b="1" dirty="0">
                        <a:solidFill>
                          <a:srgbClr val="0000FF"/>
                        </a:solidFill>
                      </a:endParaRPr>
                    </a:p>
                  </a:txBody>
                  <a:tcPr/>
                </a:tc>
                <a:tc>
                  <a:txBody>
                    <a:bodyPr/>
                    <a:lstStyle/>
                    <a:p>
                      <a:pPr algn="ctr" rtl="1"/>
                      <a:r>
                        <a:rPr lang="fa-IR" sz="1200" b="1" dirty="0" smtClean="0">
                          <a:solidFill>
                            <a:srgbClr val="0000FF"/>
                          </a:solidFill>
                        </a:rPr>
                        <a:t>درجه ی دما در لیوان پلاستیکی</a:t>
                      </a:r>
                      <a:endParaRPr lang="fa-IR" sz="1200" b="1" dirty="0">
                        <a:solidFill>
                          <a:srgbClr val="0000FF"/>
                        </a:solidFill>
                      </a:endParaRPr>
                    </a:p>
                  </a:txBody>
                  <a:tcPr/>
                </a:tc>
              </a:tr>
              <a:tr h="268528">
                <a:tc>
                  <a:txBody>
                    <a:bodyPr/>
                    <a:lstStyle/>
                    <a:p>
                      <a:pPr algn="ctr" rtl="1"/>
                      <a:r>
                        <a:rPr lang="fa-IR" sz="1200" b="1" dirty="0" smtClean="0"/>
                        <a:t>دقیقه ی اول</a:t>
                      </a:r>
                      <a:endParaRPr lang="fa-IR" sz="1200" b="1" dirty="0"/>
                    </a:p>
                  </a:txBody>
                  <a:tcPr/>
                </a:tc>
                <a:tc>
                  <a:txBody>
                    <a:bodyPr/>
                    <a:lstStyle/>
                    <a:p>
                      <a:pPr rtl="1"/>
                      <a:endParaRPr lang="fa-IR" sz="1200"/>
                    </a:p>
                  </a:txBody>
                  <a:tcPr/>
                </a:tc>
                <a:tc>
                  <a:txBody>
                    <a:bodyPr/>
                    <a:lstStyle/>
                    <a:p>
                      <a:pPr rtl="1"/>
                      <a:endParaRPr lang="fa-IR" sz="1200"/>
                    </a:p>
                  </a:txBody>
                  <a:tcPr/>
                </a:tc>
                <a:tc>
                  <a:txBody>
                    <a:bodyPr/>
                    <a:lstStyle/>
                    <a:p>
                      <a:pPr rtl="1"/>
                      <a:endParaRPr lang="fa-IR" sz="1200"/>
                    </a:p>
                  </a:txBody>
                  <a:tcPr/>
                </a:tc>
              </a:tr>
              <a:tr h="268528">
                <a:tc>
                  <a:txBody>
                    <a:bodyPr/>
                    <a:lstStyle/>
                    <a:p>
                      <a:pPr algn="ctr" rtl="1"/>
                      <a:r>
                        <a:rPr lang="fa-IR" sz="1200" b="1" dirty="0" smtClean="0"/>
                        <a:t>دقیقه ی دوم</a:t>
                      </a:r>
                      <a:endParaRPr lang="fa-IR" sz="1200" b="1" dirty="0"/>
                    </a:p>
                  </a:txBody>
                  <a:tcPr/>
                </a:tc>
                <a:tc>
                  <a:txBody>
                    <a:bodyPr/>
                    <a:lstStyle/>
                    <a:p>
                      <a:pPr rtl="1"/>
                      <a:endParaRPr lang="fa-IR" sz="1200"/>
                    </a:p>
                  </a:txBody>
                  <a:tcPr/>
                </a:tc>
                <a:tc>
                  <a:txBody>
                    <a:bodyPr/>
                    <a:lstStyle/>
                    <a:p>
                      <a:pPr rtl="1"/>
                      <a:endParaRPr lang="fa-IR" sz="1200"/>
                    </a:p>
                  </a:txBody>
                  <a:tcPr/>
                </a:tc>
                <a:tc>
                  <a:txBody>
                    <a:bodyPr/>
                    <a:lstStyle/>
                    <a:p>
                      <a:pPr rtl="1"/>
                      <a:endParaRPr lang="fa-IR" sz="1200"/>
                    </a:p>
                  </a:txBody>
                  <a:tcPr/>
                </a:tc>
              </a:tr>
              <a:tr h="268528">
                <a:tc>
                  <a:txBody>
                    <a:bodyPr/>
                    <a:lstStyle/>
                    <a:p>
                      <a:pPr algn="ctr" rtl="1"/>
                      <a:r>
                        <a:rPr lang="fa-IR" sz="1200" b="1" dirty="0" smtClean="0"/>
                        <a:t>دقیقه ی سوم</a:t>
                      </a:r>
                      <a:endParaRPr lang="fa-IR" sz="1200" b="1" dirty="0"/>
                    </a:p>
                  </a:txBody>
                  <a:tcPr/>
                </a:tc>
                <a:tc>
                  <a:txBody>
                    <a:bodyPr/>
                    <a:lstStyle/>
                    <a:p>
                      <a:pPr rtl="1"/>
                      <a:endParaRPr lang="fa-IR" sz="1200"/>
                    </a:p>
                  </a:txBody>
                  <a:tcPr/>
                </a:tc>
                <a:tc>
                  <a:txBody>
                    <a:bodyPr/>
                    <a:lstStyle/>
                    <a:p>
                      <a:pPr rtl="1"/>
                      <a:endParaRPr lang="fa-IR" sz="1200"/>
                    </a:p>
                  </a:txBody>
                  <a:tcPr/>
                </a:tc>
                <a:tc>
                  <a:txBody>
                    <a:bodyPr/>
                    <a:lstStyle/>
                    <a:p>
                      <a:pPr rtl="1"/>
                      <a:endParaRPr lang="fa-IR" sz="1200"/>
                    </a:p>
                  </a:txBody>
                  <a:tcPr/>
                </a:tc>
              </a:tr>
              <a:tr h="268528">
                <a:tc>
                  <a:txBody>
                    <a:bodyPr/>
                    <a:lstStyle/>
                    <a:p>
                      <a:pPr algn="ctr" rtl="1"/>
                      <a:r>
                        <a:rPr lang="fa-IR" sz="1200" b="1" dirty="0" smtClean="0"/>
                        <a:t>دقیقه</a:t>
                      </a:r>
                      <a:r>
                        <a:rPr lang="fa-IR" sz="1200" b="1" baseline="0" dirty="0" smtClean="0"/>
                        <a:t> </a:t>
                      </a:r>
                      <a:r>
                        <a:rPr lang="fa-IR" sz="1200" b="1" dirty="0" smtClean="0"/>
                        <a:t>ی چهارم</a:t>
                      </a:r>
                      <a:endParaRPr lang="fa-IR" sz="1200" b="1" dirty="0"/>
                    </a:p>
                  </a:txBody>
                  <a:tcPr/>
                </a:tc>
                <a:tc>
                  <a:txBody>
                    <a:bodyPr/>
                    <a:lstStyle/>
                    <a:p>
                      <a:pPr rtl="1"/>
                      <a:endParaRPr lang="fa-IR" sz="1200" dirty="0"/>
                    </a:p>
                  </a:txBody>
                  <a:tcPr/>
                </a:tc>
                <a:tc>
                  <a:txBody>
                    <a:bodyPr/>
                    <a:lstStyle/>
                    <a:p>
                      <a:pPr rtl="1"/>
                      <a:endParaRPr lang="fa-IR" sz="1200"/>
                    </a:p>
                  </a:txBody>
                  <a:tcPr/>
                </a:tc>
                <a:tc>
                  <a:txBody>
                    <a:bodyPr/>
                    <a:lstStyle/>
                    <a:p>
                      <a:pPr rtl="1"/>
                      <a:endParaRPr lang="fa-IR" sz="1200"/>
                    </a:p>
                  </a:txBody>
                  <a:tcPr/>
                </a:tc>
              </a:tr>
              <a:tr h="268528">
                <a:tc>
                  <a:txBody>
                    <a:bodyPr/>
                    <a:lstStyle/>
                    <a:p>
                      <a:pPr algn="ctr" rtl="1"/>
                      <a:r>
                        <a:rPr lang="fa-IR" sz="1200" b="1" dirty="0" smtClean="0"/>
                        <a:t>دقیقه ی</a:t>
                      </a:r>
                      <a:r>
                        <a:rPr lang="fa-IR" sz="1200" b="1" baseline="0" dirty="0" smtClean="0"/>
                        <a:t> پنجم</a:t>
                      </a:r>
                      <a:endParaRPr lang="fa-IR" sz="1200" b="1" dirty="0"/>
                    </a:p>
                  </a:txBody>
                  <a:tcPr/>
                </a:tc>
                <a:tc>
                  <a:txBody>
                    <a:bodyPr/>
                    <a:lstStyle/>
                    <a:p>
                      <a:pPr rtl="1"/>
                      <a:endParaRPr lang="fa-IR" sz="1200"/>
                    </a:p>
                  </a:txBody>
                  <a:tcPr/>
                </a:tc>
                <a:tc>
                  <a:txBody>
                    <a:bodyPr/>
                    <a:lstStyle/>
                    <a:p>
                      <a:pPr rtl="1"/>
                      <a:endParaRPr lang="fa-IR" sz="1200"/>
                    </a:p>
                  </a:txBody>
                  <a:tcPr/>
                </a:tc>
                <a:tc>
                  <a:txBody>
                    <a:bodyPr/>
                    <a:lstStyle/>
                    <a:p>
                      <a:pPr rtl="1"/>
                      <a:endParaRPr lang="fa-IR" sz="1200"/>
                    </a:p>
                  </a:txBody>
                  <a:tcPr/>
                </a:tc>
              </a:tr>
              <a:tr h="268528">
                <a:tc>
                  <a:txBody>
                    <a:bodyPr/>
                    <a:lstStyle/>
                    <a:p>
                      <a:pPr algn="ctr" rtl="1"/>
                      <a:r>
                        <a:rPr lang="fa-IR" sz="1200" b="1" dirty="0" smtClean="0"/>
                        <a:t>دقیقه ی ششم</a:t>
                      </a:r>
                      <a:endParaRPr lang="fa-IR" sz="1200" b="1" dirty="0"/>
                    </a:p>
                  </a:txBody>
                  <a:tcPr/>
                </a:tc>
                <a:tc>
                  <a:txBody>
                    <a:bodyPr/>
                    <a:lstStyle/>
                    <a:p>
                      <a:pPr rtl="1"/>
                      <a:endParaRPr lang="fa-IR" sz="1200" dirty="0"/>
                    </a:p>
                  </a:txBody>
                  <a:tcPr/>
                </a:tc>
                <a:tc>
                  <a:txBody>
                    <a:bodyPr/>
                    <a:lstStyle/>
                    <a:p>
                      <a:pPr rtl="1"/>
                      <a:endParaRPr lang="fa-IR" sz="1200"/>
                    </a:p>
                  </a:txBody>
                  <a:tcPr/>
                </a:tc>
                <a:tc>
                  <a:txBody>
                    <a:bodyPr/>
                    <a:lstStyle/>
                    <a:p>
                      <a:pPr rtl="1"/>
                      <a:endParaRPr lang="fa-IR" sz="1200"/>
                    </a:p>
                  </a:txBody>
                  <a:tcPr/>
                </a:tc>
              </a:tr>
              <a:tr h="268528">
                <a:tc>
                  <a:txBody>
                    <a:bodyPr/>
                    <a:lstStyle/>
                    <a:p>
                      <a:pPr algn="ctr" rtl="1"/>
                      <a:r>
                        <a:rPr lang="fa-IR" sz="1200" b="1" dirty="0" smtClean="0"/>
                        <a:t>دقیقه ی هفتم</a:t>
                      </a:r>
                      <a:endParaRPr lang="fa-IR" sz="1200" b="1" dirty="0"/>
                    </a:p>
                  </a:txBody>
                  <a:tcPr/>
                </a:tc>
                <a:tc>
                  <a:txBody>
                    <a:bodyPr/>
                    <a:lstStyle/>
                    <a:p>
                      <a:pPr rtl="1"/>
                      <a:endParaRPr lang="fa-IR" sz="1200" dirty="0"/>
                    </a:p>
                  </a:txBody>
                  <a:tcPr/>
                </a:tc>
                <a:tc>
                  <a:txBody>
                    <a:bodyPr/>
                    <a:lstStyle/>
                    <a:p>
                      <a:pPr rtl="1"/>
                      <a:endParaRPr lang="fa-IR" sz="1200"/>
                    </a:p>
                  </a:txBody>
                  <a:tcPr/>
                </a:tc>
                <a:tc>
                  <a:txBody>
                    <a:bodyPr/>
                    <a:lstStyle/>
                    <a:p>
                      <a:pPr rtl="1"/>
                      <a:endParaRPr lang="fa-IR" sz="1200"/>
                    </a:p>
                  </a:txBody>
                  <a:tcPr/>
                </a:tc>
              </a:tr>
              <a:tr h="268528">
                <a:tc>
                  <a:txBody>
                    <a:bodyPr/>
                    <a:lstStyle/>
                    <a:p>
                      <a:pPr algn="ctr" rtl="1"/>
                      <a:r>
                        <a:rPr lang="fa-IR" sz="1200" b="1" dirty="0" smtClean="0"/>
                        <a:t>دقیقه ی هشتم</a:t>
                      </a:r>
                      <a:endParaRPr lang="fa-IR" sz="1200" b="1" dirty="0"/>
                    </a:p>
                  </a:txBody>
                  <a:tcPr/>
                </a:tc>
                <a:tc>
                  <a:txBody>
                    <a:bodyPr/>
                    <a:lstStyle/>
                    <a:p>
                      <a:pPr rtl="1"/>
                      <a:endParaRPr lang="fa-IR" sz="1200" dirty="0"/>
                    </a:p>
                  </a:txBody>
                  <a:tcPr/>
                </a:tc>
                <a:tc>
                  <a:txBody>
                    <a:bodyPr/>
                    <a:lstStyle/>
                    <a:p>
                      <a:pPr rtl="1"/>
                      <a:endParaRPr lang="fa-IR" sz="1200" dirty="0"/>
                    </a:p>
                  </a:txBody>
                  <a:tcPr/>
                </a:tc>
                <a:tc>
                  <a:txBody>
                    <a:bodyPr/>
                    <a:lstStyle/>
                    <a:p>
                      <a:pPr rtl="1"/>
                      <a:endParaRPr lang="fa-IR" sz="1200"/>
                    </a:p>
                  </a:txBody>
                  <a:tcPr/>
                </a:tc>
              </a:tr>
              <a:tr h="268528">
                <a:tc>
                  <a:txBody>
                    <a:bodyPr/>
                    <a:lstStyle/>
                    <a:p>
                      <a:pPr algn="ctr" rtl="1"/>
                      <a:r>
                        <a:rPr lang="fa-IR" sz="1200" b="1" dirty="0" smtClean="0"/>
                        <a:t>دقیقه ی نهم</a:t>
                      </a:r>
                      <a:endParaRPr lang="fa-IR" sz="1200" b="1" dirty="0"/>
                    </a:p>
                  </a:txBody>
                  <a:tcPr/>
                </a:tc>
                <a:tc>
                  <a:txBody>
                    <a:bodyPr/>
                    <a:lstStyle/>
                    <a:p>
                      <a:pPr rtl="1"/>
                      <a:endParaRPr lang="fa-IR" sz="1200"/>
                    </a:p>
                  </a:txBody>
                  <a:tcPr/>
                </a:tc>
                <a:tc>
                  <a:txBody>
                    <a:bodyPr/>
                    <a:lstStyle/>
                    <a:p>
                      <a:pPr rtl="1"/>
                      <a:endParaRPr lang="fa-IR" sz="1200" dirty="0"/>
                    </a:p>
                  </a:txBody>
                  <a:tcPr/>
                </a:tc>
                <a:tc>
                  <a:txBody>
                    <a:bodyPr/>
                    <a:lstStyle/>
                    <a:p>
                      <a:pPr rtl="1"/>
                      <a:endParaRPr lang="fa-IR" sz="1200" dirty="0"/>
                    </a:p>
                  </a:txBody>
                  <a:tcPr/>
                </a:tc>
              </a:tr>
              <a:tr h="268528">
                <a:tc>
                  <a:txBody>
                    <a:bodyPr/>
                    <a:lstStyle/>
                    <a:p>
                      <a:pPr algn="ctr" rtl="1"/>
                      <a:r>
                        <a:rPr lang="fa-IR" sz="1200" b="1" dirty="0" smtClean="0"/>
                        <a:t>دقیقه ی دهم</a:t>
                      </a:r>
                      <a:endParaRPr lang="fa-IR" sz="1200" b="1" dirty="0"/>
                    </a:p>
                  </a:txBody>
                  <a:tcPr/>
                </a:tc>
                <a:tc>
                  <a:txBody>
                    <a:bodyPr/>
                    <a:lstStyle/>
                    <a:p>
                      <a:pPr rtl="1"/>
                      <a:endParaRPr lang="fa-IR" sz="1200"/>
                    </a:p>
                  </a:txBody>
                  <a:tcPr/>
                </a:tc>
                <a:tc>
                  <a:txBody>
                    <a:bodyPr/>
                    <a:lstStyle/>
                    <a:p>
                      <a:pPr rtl="1"/>
                      <a:endParaRPr lang="fa-IR" sz="1200" dirty="0"/>
                    </a:p>
                  </a:txBody>
                  <a:tcPr/>
                </a:tc>
                <a:tc>
                  <a:txBody>
                    <a:bodyPr/>
                    <a:lstStyle/>
                    <a:p>
                      <a:pPr rtl="1"/>
                      <a:endParaRPr lang="fa-IR" sz="1200" dirty="0"/>
                    </a:p>
                  </a:txBody>
                  <a:tcPr/>
                </a:tc>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wipe(down)">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down)">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down)">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wipe(down)">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wipe(down)">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wipe(down)">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wipe(down)">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wipe(down)">
                                      <p:cBhvr>
                                        <p:cTn id="47" dur="500"/>
                                        <p:tgtEl>
                                          <p:spTgt spid="4">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Effect transition="in" filter="wipe(down)">
                                      <p:cBhvr>
                                        <p:cTn id="52" dur="500"/>
                                        <p:tgtEl>
                                          <p:spTgt spid="4">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4">
                                            <p:txEl>
                                              <p:pRg st="9" end="9"/>
                                            </p:txEl>
                                          </p:spTgt>
                                        </p:tgtEl>
                                        <p:attrNameLst>
                                          <p:attrName>style.visibility</p:attrName>
                                        </p:attrNameLst>
                                      </p:cBhvr>
                                      <p:to>
                                        <p:strVal val="visible"/>
                                      </p:to>
                                    </p:set>
                                    <p:animEffect transition="in" filter="wipe(down)">
                                      <p:cBhvr>
                                        <p:cTn id="57" dur="500"/>
                                        <p:tgtEl>
                                          <p:spTgt spid="4">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4">
                                            <p:txEl>
                                              <p:pRg st="21" end="21"/>
                                            </p:txEl>
                                          </p:spTgt>
                                        </p:tgtEl>
                                        <p:attrNameLst>
                                          <p:attrName>style.visibility</p:attrName>
                                        </p:attrNameLst>
                                      </p:cBhvr>
                                      <p:to>
                                        <p:strVal val="visible"/>
                                      </p:to>
                                    </p:set>
                                    <p:animEffect transition="in" filter="wipe(down)">
                                      <p:cBhvr>
                                        <p:cTn id="62" dur="500"/>
                                        <p:tgtEl>
                                          <p:spTgt spid="4">
                                            <p:txEl>
                                              <p:pRg st="21" end="2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4">
                                            <p:txEl>
                                              <p:pRg st="22" end="22"/>
                                            </p:txEl>
                                          </p:spTgt>
                                        </p:tgtEl>
                                        <p:attrNameLst>
                                          <p:attrName>style.visibility</p:attrName>
                                        </p:attrNameLst>
                                      </p:cBhvr>
                                      <p:to>
                                        <p:strVal val="visible"/>
                                      </p:to>
                                    </p:set>
                                    <p:animEffect transition="in" filter="wipe(down)">
                                      <p:cBhvr>
                                        <p:cTn id="67" dur="500"/>
                                        <p:tgtEl>
                                          <p:spTgt spid="4">
                                            <p:txEl>
                                              <p:pRg st="22" end="2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4">
                                            <p:txEl>
                                              <p:pRg st="23" end="23"/>
                                            </p:txEl>
                                          </p:spTgt>
                                        </p:tgtEl>
                                        <p:attrNameLst>
                                          <p:attrName>style.visibility</p:attrName>
                                        </p:attrNameLst>
                                      </p:cBhvr>
                                      <p:to>
                                        <p:strVal val="visible"/>
                                      </p:to>
                                    </p:set>
                                    <p:animEffect transition="in" filter="wipe(down)">
                                      <p:cBhvr>
                                        <p:cTn id="72" dur="500"/>
                                        <p:tgtEl>
                                          <p:spTgt spid="4">
                                            <p:txEl>
                                              <p:pRg st="23" end="2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28604"/>
            <a:ext cx="8229600" cy="6072230"/>
          </a:xfrm>
          <a:ln>
            <a:solidFill>
              <a:schemeClr val="accent1"/>
            </a:solidFill>
          </a:ln>
        </p:spPr>
        <p:txBody>
          <a:bodyPr>
            <a:normAutofit fontScale="92500" lnSpcReduction="10000"/>
          </a:bodyPr>
          <a:lstStyle/>
          <a:p>
            <a:r>
              <a:rPr lang="fa-IR" dirty="0" smtClean="0">
                <a:solidFill>
                  <a:srgbClr val="FF0000"/>
                </a:solidFill>
              </a:rPr>
              <a:t>راهنمای توصیف عملکرد</a:t>
            </a:r>
            <a:r>
              <a:rPr lang="fa-IR" dirty="0" smtClean="0">
                <a:solidFill>
                  <a:srgbClr val="FF0000"/>
                </a:solidFill>
                <a:sym typeface="Wingdings" pitchFamily="2" charset="2"/>
              </a:rPr>
              <a:t>:( به روش تحلیل نگر) </a:t>
            </a:r>
          </a:p>
          <a:p>
            <a:endParaRPr lang="fa-IR" dirty="0" smtClean="0">
              <a:solidFill>
                <a:srgbClr val="FF0000"/>
              </a:solidFill>
              <a:sym typeface="Wingdings" pitchFamily="2" charset="2"/>
            </a:endParaRPr>
          </a:p>
          <a:p>
            <a:endParaRPr lang="fa-IR" dirty="0" smtClean="0">
              <a:solidFill>
                <a:srgbClr val="FF0000"/>
              </a:solidFill>
              <a:sym typeface="Wingdings" pitchFamily="2" charset="2"/>
            </a:endParaRPr>
          </a:p>
          <a:p>
            <a:endParaRPr lang="fa-IR" dirty="0" smtClean="0">
              <a:solidFill>
                <a:srgbClr val="FF0000"/>
              </a:solidFill>
              <a:sym typeface="Wingdings" pitchFamily="2" charset="2"/>
            </a:endParaRPr>
          </a:p>
          <a:p>
            <a:endParaRPr lang="fa-IR" dirty="0" smtClean="0">
              <a:solidFill>
                <a:srgbClr val="FF0000"/>
              </a:solidFill>
              <a:sym typeface="Wingdings" pitchFamily="2" charset="2"/>
            </a:endParaRPr>
          </a:p>
          <a:p>
            <a:endParaRPr lang="fa-IR" dirty="0" smtClean="0">
              <a:solidFill>
                <a:srgbClr val="FF0000"/>
              </a:solidFill>
              <a:sym typeface="Wingdings" pitchFamily="2" charset="2"/>
            </a:endParaRPr>
          </a:p>
          <a:p>
            <a:endParaRPr lang="fa-IR" dirty="0" smtClean="0">
              <a:solidFill>
                <a:srgbClr val="FF0000"/>
              </a:solidFill>
              <a:sym typeface="Wingdings" pitchFamily="2" charset="2"/>
            </a:endParaRPr>
          </a:p>
          <a:p>
            <a:endParaRPr lang="fa-IR" dirty="0" smtClean="0">
              <a:solidFill>
                <a:srgbClr val="FF0000"/>
              </a:solidFill>
              <a:sym typeface="Wingdings" pitchFamily="2" charset="2"/>
            </a:endParaRPr>
          </a:p>
          <a:p>
            <a:endParaRPr lang="fa-IR" dirty="0" smtClean="0">
              <a:solidFill>
                <a:srgbClr val="FF0000"/>
              </a:solidFill>
              <a:sym typeface="Wingdings" pitchFamily="2" charset="2"/>
            </a:endParaRPr>
          </a:p>
          <a:p>
            <a:endParaRPr lang="fa-IR" dirty="0" smtClean="0">
              <a:solidFill>
                <a:srgbClr val="FF0000"/>
              </a:solidFill>
              <a:sym typeface="Wingdings" pitchFamily="2" charset="2"/>
            </a:endParaRPr>
          </a:p>
          <a:p>
            <a:endParaRPr lang="fa-IR" dirty="0" smtClean="0">
              <a:solidFill>
                <a:srgbClr val="FF0000"/>
              </a:solidFill>
              <a:sym typeface="Wingdings" pitchFamily="2" charset="2"/>
            </a:endParaRPr>
          </a:p>
          <a:p>
            <a:r>
              <a:rPr lang="fa-IR" b="1" dirty="0" smtClean="0">
                <a:solidFill>
                  <a:srgbClr val="0070C0"/>
                </a:solidFill>
                <a:sym typeface="Wingdings" pitchFamily="2" charset="2"/>
              </a:rPr>
              <a:t>باز خورد توصیفی:</a:t>
            </a:r>
          </a:p>
          <a:p>
            <a:pPr>
              <a:buNone/>
            </a:pPr>
            <a:endParaRPr lang="fa-IR" dirty="0" smtClean="0">
              <a:solidFill>
                <a:srgbClr val="FF0000"/>
              </a:solidFill>
            </a:endParaRPr>
          </a:p>
          <a:p>
            <a:pPr>
              <a:buNone/>
            </a:pPr>
            <a:endParaRPr lang="fa-IR" dirty="0" smtClean="0">
              <a:solidFill>
                <a:srgbClr val="FF0000"/>
              </a:solidFill>
            </a:endParaRPr>
          </a:p>
          <a:p>
            <a:pPr>
              <a:buNone/>
            </a:pPr>
            <a:endParaRPr lang="fa-IR" dirty="0"/>
          </a:p>
        </p:txBody>
      </p:sp>
      <p:graphicFrame>
        <p:nvGraphicFramePr>
          <p:cNvPr id="12" name="Table 11"/>
          <p:cNvGraphicFramePr>
            <a:graphicFrameLocks noGrp="1"/>
          </p:cNvGraphicFramePr>
          <p:nvPr/>
        </p:nvGraphicFramePr>
        <p:xfrm>
          <a:off x="785786" y="1000108"/>
          <a:ext cx="7572428" cy="5286413"/>
        </p:xfrm>
        <a:graphic>
          <a:graphicData uri="http://schemas.openxmlformats.org/drawingml/2006/table">
            <a:tbl>
              <a:tblPr rtl="1" firstRow="1" bandRow="1">
                <a:tableStyleId>{5C22544A-7EE6-4342-B048-85BDC9FD1C3A}</a:tableStyleId>
              </a:tblPr>
              <a:tblGrid>
                <a:gridCol w="2238412"/>
                <a:gridCol w="1768916"/>
                <a:gridCol w="1671993"/>
                <a:gridCol w="1893107"/>
              </a:tblGrid>
              <a:tr h="2107873">
                <a:tc>
                  <a:txBody>
                    <a:bodyPr/>
                    <a:lstStyle/>
                    <a:p>
                      <a:pPr algn="l" rtl="1"/>
                      <a:r>
                        <a:rPr lang="fa-IR" sz="2000" dirty="0" smtClean="0">
                          <a:solidFill>
                            <a:srgbClr val="FFFF00"/>
                          </a:solidFill>
                        </a:rPr>
                        <a:t>    </a:t>
                      </a:r>
                      <a:r>
                        <a:rPr lang="fa-IR" sz="2000" baseline="0" dirty="0" smtClean="0">
                          <a:solidFill>
                            <a:srgbClr val="FFFF00"/>
                          </a:solidFill>
                        </a:rPr>
                        <a:t> </a:t>
                      </a:r>
                      <a:r>
                        <a:rPr lang="fa-IR" sz="2000" dirty="0" smtClean="0">
                          <a:solidFill>
                            <a:srgbClr val="FFFF00"/>
                          </a:solidFill>
                        </a:rPr>
                        <a:t> سطوح عملکرد</a:t>
                      </a:r>
                    </a:p>
                    <a:p>
                      <a:pPr algn="r" rtl="1"/>
                      <a:endParaRPr lang="fa-IR" sz="1800" dirty="0" smtClean="0">
                        <a:solidFill>
                          <a:srgbClr val="FFFF00"/>
                        </a:solidFill>
                      </a:endParaRPr>
                    </a:p>
                    <a:p>
                      <a:pPr algn="r" rtl="1"/>
                      <a:endParaRPr lang="fa-IR" sz="1800" dirty="0" smtClean="0">
                        <a:solidFill>
                          <a:srgbClr val="FFFF00"/>
                        </a:solidFill>
                      </a:endParaRPr>
                    </a:p>
                    <a:p>
                      <a:pPr algn="r" rtl="1"/>
                      <a:r>
                        <a:rPr lang="fa-IR" sz="1800" dirty="0" smtClean="0">
                          <a:solidFill>
                            <a:srgbClr val="FFFF00"/>
                          </a:solidFill>
                        </a:rPr>
                        <a:t>شواهد و </a:t>
                      </a:r>
                    </a:p>
                    <a:p>
                      <a:pPr algn="r" rtl="1"/>
                      <a:r>
                        <a:rPr lang="fa-IR" sz="1800" dirty="0" smtClean="0">
                          <a:solidFill>
                            <a:srgbClr val="FFFF00"/>
                          </a:solidFill>
                        </a:rPr>
                        <a:t>ملاک های</a:t>
                      </a:r>
                    </a:p>
                    <a:p>
                      <a:pPr algn="r" rtl="1"/>
                      <a:r>
                        <a:rPr lang="fa-IR" sz="1800" dirty="0" smtClean="0">
                          <a:solidFill>
                            <a:srgbClr val="FFFF00"/>
                          </a:solidFill>
                        </a:rPr>
                        <a:t> یادگیری</a:t>
                      </a:r>
                      <a:endParaRPr lang="fa-IR" sz="1800" dirty="0">
                        <a:solidFill>
                          <a:srgbClr val="FFFF00"/>
                        </a:solidFill>
                      </a:endParaRPr>
                    </a:p>
                  </a:txBody>
                  <a:tcPr>
                    <a:lnT w="19050" cap="flat" cmpd="sng" algn="ctr">
                      <a:solidFill>
                        <a:srgbClr val="FFFF00"/>
                      </a:solidFill>
                      <a:prstDash val="solid"/>
                      <a:round/>
                      <a:headEnd type="none" w="med" len="med"/>
                      <a:tailEnd type="none" w="med" len="med"/>
                    </a:lnT>
                    <a:lnTlToBr w="57150" cap="flat" cmpd="sng" algn="ctr">
                      <a:solidFill>
                        <a:schemeClr val="accent1">
                          <a:lumMod val="50000"/>
                        </a:schemeClr>
                      </a:solidFill>
                      <a:prstDash val="solid"/>
                      <a:round/>
                      <a:headEnd type="none" w="med" len="med"/>
                      <a:tailEnd type="none" w="med" len="med"/>
                    </a:lnTlToBr>
                  </a:tcPr>
                </a:tc>
                <a:tc>
                  <a:txBody>
                    <a:bodyPr/>
                    <a:lstStyle/>
                    <a:p>
                      <a:pPr algn="ctr" rtl="1"/>
                      <a:r>
                        <a:rPr lang="fa-IR" sz="2000" dirty="0" smtClean="0">
                          <a:solidFill>
                            <a:srgbClr val="FFFF00"/>
                          </a:solidFill>
                        </a:rPr>
                        <a:t>یادگیری نیاز به اصلاح دارد.</a:t>
                      </a:r>
                    </a:p>
                    <a:p>
                      <a:pPr algn="ctr" rtl="1"/>
                      <a:endParaRPr lang="fa-IR" sz="2000" dirty="0" smtClean="0">
                        <a:solidFill>
                          <a:srgbClr val="FFFF00"/>
                        </a:solidFill>
                      </a:endParaRPr>
                    </a:p>
                    <a:p>
                      <a:pPr algn="ctr" rtl="1"/>
                      <a:r>
                        <a:rPr lang="fa-IR" sz="2000" dirty="0" smtClean="0">
                          <a:solidFill>
                            <a:srgbClr val="FFFF00"/>
                          </a:solidFill>
                        </a:rPr>
                        <a:t>(1)</a:t>
                      </a:r>
                    </a:p>
                    <a:p>
                      <a:pPr algn="ctr" rtl="1"/>
                      <a:endParaRPr lang="fa-IR" sz="2000" dirty="0">
                        <a:solidFill>
                          <a:srgbClr val="FFFF00"/>
                        </a:solidFill>
                      </a:endParaRPr>
                    </a:p>
                  </a:txBody>
                  <a:tcPr/>
                </a:tc>
                <a:tc>
                  <a:txBody>
                    <a:bodyPr/>
                    <a:lstStyle/>
                    <a:p>
                      <a:pPr algn="ctr" rtl="1"/>
                      <a:r>
                        <a:rPr lang="fa-IR" sz="2000" dirty="0" smtClean="0">
                          <a:solidFill>
                            <a:srgbClr val="FFFF00"/>
                          </a:solidFill>
                        </a:rPr>
                        <a:t>یادگیری</a:t>
                      </a:r>
                      <a:r>
                        <a:rPr lang="fa-IR" sz="2000" baseline="0" dirty="0" smtClean="0">
                          <a:solidFill>
                            <a:srgbClr val="FFFF00"/>
                          </a:solidFill>
                        </a:rPr>
                        <a:t> در حد قابل قبول </a:t>
                      </a:r>
                    </a:p>
                    <a:p>
                      <a:pPr algn="ctr" rtl="1"/>
                      <a:endParaRPr lang="fa-IR" sz="2000" baseline="0" dirty="0" smtClean="0">
                        <a:solidFill>
                          <a:srgbClr val="FFFF00"/>
                        </a:solidFill>
                      </a:endParaRPr>
                    </a:p>
                    <a:p>
                      <a:pPr algn="ctr" rtl="1"/>
                      <a:r>
                        <a:rPr lang="fa-IR" sz="2000" baseline="0" dirty="0" smtClean="0">
                          <a:solidFill>
                            <a:srgbClr val="FFFF00"/>
                          </a:solidFill>
                        </a:rPr>
                        <a:t>(2)</a:t>
                      </a:r>
                      <a:endParaRPr lang="fa-IR" sz="2000" dirty="0">
                        <a:solidFill>
                          <a:srgbClr val="FFFF00"/>
                        </a:solidFill>
                      </a:endParaRPr>
                    </a:p>
                  </a:txBody>
                  <a:tcPr/>
                </a:tc>
                <a:tc>
                  <a:txBody>
                    <a:bodyPr/>
                    <a:lstStyle/>
                    <a:p>
                      <a:pPr algn="ctr" rtl="1"/>
                      <a:r>
                        <a:rPr lang="fa-IR" sz="2000" dirty="0" smtClean="0">
                          <a:solidFill>
                            <a:srgbClr val="FFFF00"/>
                          </a:solidFill>
                        </a:rPr>
                        <a:t>یادگیری در حد تسلط کامل</a:t>
                      </a:r>
                    </a:p>
                    <a:p>
                      <a:pPr algn="ctr" rtl="1"/>
                      <a:endParaRPr lang="fa-IR" sz="2000" dirty="0" smtClean="0">
                        <a:solidFill>
                          <a:srgbClr val="FFFF00"/>
                        </a:solidFill>
                      </a:endParaRPr>
                    </a:p>
                    <a:p>
                      <a:pPr algn="ctr" rtl="1"/>
                      <a:r>
                        <a:rPr lang="fa-IR" sz="2000" dirty="0" smtClean="0">
                          <a:solidFill>
                            <a:srgbClr val="FFFF00"/>
                          </a:solidFill>
                        </a:rPr>
                        <a:t>(3)</a:t>
                      </a:r>
                      <a:endParaRPr lang="fa-IR" sz="2000" dirty="0">
                        <a:solidFill>
                          <a:srgbClr val="FFFF00"/>
                        </a:solidFill>
                      </a:endParaRPr>
                    </a:p>
                  </a:txBody>
                  <a:tcPr/>
                </a:tc>
              </a:tr>
              <a:tr h="635708">
                <a:tc>
                  <a:txBody>
                    <a:bodyPr/>
                    <a:lstStyle/>
                    <a:p>
                      <a:pPr rtl="1"/>
                      <a:r>
                        <a:rPr lang="fa-IR" sz="1600" b="1" dirty="0" smtClean="0">
                          <a:cs typeface="+mn-cs"/>
                        </a:rPr>
                        <a:t>از دماسنج به صورت صحیح استفاده شده است.</a:t>
                      </a:r>
                      <a:endParaRPr lang="fa-IR" sz="1600" b="1" dirty="0">
                        <a:cs typeface="+mn-cs"/>
                      </a:endParaRPr>
                    </a:p>
                  </a:txBody>
                  <a:tcPr/>
                </a:tc>
                <a:tc>
                  <a:txBody>
                    <a:bodyPr/>
                    <a:lstStyle/>
                    <a:p>
                      <a:pPr rtl="1"/>
                      <a:endParaRPr lang="fa-IR"/>
                    </a:p>
                  </a:txBody>
                  <a:tcPr/>
                </a:tc>
                <a:tc>
                  <a:txBody>
                    <a:bodyPr/>
                    <a:lstStyle/>
                    <a:p>
                      <a:pPr rtl="1"/>
                      <a:endParaRPr lang="fa-IR"/>
                    </a:p>
                  </a:txBody>
                  <a:tcPr/>
                </a:tc>
                <a:tc>
                  <a:txBody>
                    <a:bodyPr/>
                    <a:lstStyle/>
                    <a:p>
                      <a:pPr rtl="1"/>
                      <a:endParaRPr lang="fa-IR"/>
                    </a:p>
                  </a:txBody>
                  <a:tcPr/>
                </a:tc>
              </a:tr>
              <a:tr h="635708">
                <a:tc>
                  <a:txBody>
                    <a:bodyPr/>
                    <a:lstStyle/>
                    <a:p>
                      <a:pPr rtl="1"/>
                      <a:r>
                        <a:rPr lang="fa-IR" sz="1600" b="1" dirty="0" smtClean="0">
                          <a:cs typeface="+mn-cs"/>
                        </a:rPr>
                        <a:t>ثبت زمان دما به صورت مرتب و صحیح انجام شده است.</a:t>
                      </a:r>
                      <a:endParaRPr lang="fa-IR" sz="1600" b="1" dirty="0">
                        <a:cs typeface="+mn-cs"/>
                      </a:endParaRPr>
                    </a:p>
                  </a:txBody>
                  <a:tcPr/>
                </a:tc>
                <a:tc>
                  <a:txBody>
                    <a:bodyPr/>
                    <a:lstStyle/>
                    <a:p>
                      <a:pPr rtl="1"/>
                      <a:endParaRPr lang="fa-IR"/>
                    </a:p>
                  </a:txBody>
                  <a:tcPr/>
                </a:tc>
                <a:tc>
                  <a:txBody>
                    <a:bodyPr/>
                    <a:lstStyle/>
                    <a:p>
                      <a:pPr rtl="1"/>
                      <a:endParaRPr lang="fa-IR"/>
                    </a:p>
                  </a:txBody>
                  <a:tcPr/>
                </a:tc>
                <a:tc>
                  <a:txBody>
                    <a:bodyPr/>
                    <a:lstStyle/>
                    <a:p>
                      <a:pPr rtl="1"/>
                      <a:endParaRPr lang="fa-IR"/>
                    </a:p>
                  </a:txBody>
                  <a:tcPr/>
                </a:tc>
              </a:tr>
              <a:tr h="635708">
                <a:tc>
                  <a:txBody>
                    <a:bodyPr/>
                    <a:lstStyle/>
                    <a:p>
                      <a:pPr rtl="1"/>
                      <a:r>
                        <a:rPr lang="fa-IR" sz="1600" b="1" dirty="0" smtClean="0">
                          <a:cs typeface="+mn-cs"/>
                        </a:rPr>
                        <a:t>ظرف مناسب برای حفظ گرما</a:t>
                      </a:r>
                      <a:r>
                        <a:rPr lang="fa-IR" sz="1600" b="1" baseline="0" dirty="0" smtClean="0">
                          <a:cs typeface="+mn-cs"/>
                        </a:rPr>
                        <a:t> انتخاب شده است.</a:t>
                      </a:r>
                      <a:endParaRPr lang="fa-IR" sz="1600" b="1" dirty="0">
                        <a:cs typeface="+mn-cs"/>
                      </a:endParaRPr>
                    </a:p>
                  </a:txBody>
                  <a:tcPr/>
                </a:tc>
                <a:tc>
                  <a:txBody>
                    <a:bodyPr/>
                    <a:lstStyle/>
                    <a:p>
                      <a:pPr rtl="1"/>
                      <a:endParaRPr lang="fa-IR"/>
                    </a:p>
                  </a:txBody>
                  <a:tcPr/>
                </a:tc>
                <a:tc>
                  <a:txBody>
                    <a:bodyPr/>
                    <a:lstStyle/>
                    <a:p>
                      <a:pPr rtl="1"/>
                      <a:endParaRPr lang="fa-IR"/>
                    </a:p>
                  </a:txBody>
                  <a:tcPr/>
                </a:tc>
                <a:tc>
                  <a:txBody>
                    <a:bodyPr/>
                    <a:lstStyle/>
                    <a:p>
                      <a:pPr rtl="1"/>
                      <a:endParaRPr lang="fa-IR"/>
                    </a:p>
                  </a:txBody>
                  <a:tcPr/>
                </a:tc>
              </a:tr>
              <a:tr h="635708">
                <a:tc>
                  <a:txBody>
                    <a:bodyPr/>
                    <a:lstStyle/>
                    <a:p>
                      <a:pPr rtl="1"/>
                      <a:r>
                        <a:rPr lang="fa-IR" sz="1600" b="1" dirty="0" smtClean="0">
                          <a:cs typeface="+mn-cs"/>
                        </a:rPr>
                        <a:t>دلایل انتخاب ظرف برای حفظ گرما</a:t>
                      </a:r>
                      <a:r>
                        <a:rPr lang="fa-IR" sz="1600" b="1" baseline="0" dirty="0" smtClean="0">
                          <a:cs typeface="+mn-cs"/>
                        </a:rPr>
                        <a:t> منطقی است.</a:t>
                      </a:r>
                      <a:endParaRPr lang="fa-IR" sz="1600" b="1" dirty="0">
                        <a:cs typeface="+mn-cs"/>
                      </a:endParaRPr>
                    </a:p>
                  </a:txBody>
                  <a:tcPr/>
                </a:tc>
                <a:tc>
                  <a:txBody>
                    <a:bodyPr/>
                    <a:lstStyle/>
                    <a:p>
                      <a:pPr rtl="1"/>
                      <a:endParaRPr lang="fa-IR" dirty="0"/>
                    </a:p>
                  </a:txBody>
                  <a:tcPr/>
                </a:tc>
                <a:tc>
                  <a:txBody>
                    <a:bodyPr/>
                    <a:lstStyle/>
                    <a:p>
                      <a:pPr rtl="1"/>
                      <a:endParaRPr lang="fa-IR" dirty="0"/>
                    </a:p>
                  </a:txBody>
                  <a:tcPr/>
                </a:tc>
                <a:tc>
                  <a:txBody>
                    <a:bodyPr/>
                    <a:lstStyle/>
                    <a:p>
                      <a:pPr rtl="1"/>
                      <a:endParaRPr lang="fa-IR" dirty="0"/>
                    </a:p>
                  </a:txBody>
                  <a:tcPr/>
                </a:tc>
              </a:tr>
              <a:tr h="635708">
                <a:tc>
                  <a:txBody>
                    <a:bodyPr/>
                    <a:lstStyle/>
                    <a:p>
                      <a:pPr rtl="1"/>
                      <a:r>
                        <a:rPr lang="fa-IR" sz="1600" b="1" dirty="0" smtClean="0">
                          <a:cs typeface="+mn-cs"/>
                        </a:rPr>
                        <a:t>دلایل انتخاب برای نگهداری بستنی منطقی است.</a:t>
                      </a:r>
                      <a:endParaRPr lang="fa-IR" sz="1600" b="1" dirty="0">
                        <a:cs typeface="+mn-cs"/>
                      </a:endParaRPr>
                    </a:p>
                  </a:txBody>
                  <a:tcPr/>
                </a:tc>
                <a:tc>
                  <a:txBody>
                    <a:bodyPr/>
                    <a:lstStyle/>
                    <a:p>
                      <a:pPr rtl="1"/>
                      <a:endParaRPr lang="fa-IR" dirty="0"/>
                    </a:p>
                  </a:txBody>
                  <a:tcPr/>
                </a:tc>
                <a:tc>
                  <a:txBody>
                    <a:bodyPr/>
                    <a:lstStyle/>
                    <a:p>
                      <a:pPr rtl="1"/>
                      <a:endParaRPr lang="fa-IR" dirty="0"/>
                    </a:p>
                  </a:txBody>
                  <a:tcPr/>
                </a:tc>
                <a:tc>
                  <a:txBody>
                    <a:bodyPr/>
                    <a:lstStyle/>
                    <a:p>
                      <a:pPr rtl="1"/>
                      <a:r>
                        <a:rPr lang="fa-IR" dirty="0" smtClean="0"/>
                        <a:t>                            </a:t>
                      </a:r>
                      <a:endParaRPr lang="fa-IR" dirty="0"/>
                    </a:p>
                  </a:txBody>
                  <a:tcPr/>
                </a:tc>
              </a:tr>
            </a:tbl>
          </a:graphicData>
        </a:graphic>
      </p:graphicFrame>
      <p:cxnSp>
        <p:nvCxnSpPr>
          <p:cNvPr id="5" name="Straight Arrow Connector 4"/>
          <p:cNvCxnSpPr/>
          <p:nvPr/>
        </p:nvCxnSpPr>
        <p:spPr>
          <a:xfrm rot="10800000">
            <a:off x="5857884" y="1428736"/>
            <a:ext cx="1071570" cy="7143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6" name="Straight Arrow Connector 15"/>
          <p:cNvCxnSpPr/>
          <p:nvPr/>
        </p:nvCxnSpPr>
        <p:spPr>
          <a:xfrm rot="5400000">
            <a:off x="6715140" y="2428868"/>
            <a:ext cx="785818" cy="64294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ransition>
    <p:comb/>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737"/>
            <a:ext cx="8229600" cy="428628"/>
          </a:xfrm>
        </p:spPr>
        <p:txBody>
          <a:bodyPr>
            <a:normAutofit fontScale="92500" lnSpcReduction="20000"/>
          </a:bodyPr>
          <a:lstStyle/>
          <a:p>
            <a:pPr lvl="7">
              <a:buNone/>
            </a:pPr>
            <a:endParaRPr lang="fa-IR" sz="2800" b="1" dirty="0" smtClean="0"/>
          </a:p>
          <a:p>
            <a:endParaRPr lang="fa-IR" dirty="0" smtClean="0"/>
          </a:p>
          <a:p>
            <a:pPr>
              <a:buNone/>
            </a:pPr>
            <a:endParaRPr lang="fa-IR" dirty="0"/>
          </a:p>
        </p:txBody>
      </p:sp>
      <p:sp>
        <p:nvSpPr>
          <p:cNvPr id="6" name="Rectangle 5"/>
          <p:cNvSpPr/>
          <p:nvPr/>
        </p:nvSpPr>
        <p:spPr>
          <a:xfrm>
            <a:off x="1071538" y="285728"/>
            <a:ext cx="7885594" cy="461665"/>
          </a:xfrm>
          <a:prstGeom prst="rect">
            <a:avLst/>
          </a:prstGeom>
        </p:spPr>
        <p:txBody>
          <a:bodyPr wrap="square">
            <a:spAutoFit/>
          </a:bodyPr>
          <a:lstStyle/>
          <a:p>
            <a:r>
              <a:rPr lang="fa-IR" sz="2400" dirty="0" smtClean="0">
                <a:solidFill>
                  <a:srgbClr val="0070C0"/>
                </a:solidFill>
              </a:rPr>
              <a:t>مانند نمونه فرم خودسنجی را تنظیم  می کنم و در پایان برگه  قرارمی دهم .</a:t>
            </a:r>
            <a:endParaRPr lang="fa-IR" sz="2400" dirty="0">
              <a:solidFill>
                <a:srgbClr val="0070C0"/>
              </a:solidFill>
            </a:endParaRPr>
          </a:p>
        </p:txBody>
      </p:sp>
      <p:graphicFrame>
        <p:nvGraphicFramePr>
          <p:cNvPr id="7" name="Table 6"/>
          <p:cNvGraphicFramePr>
            <a:graphicFrameLocks noGrp="1"/>
          </p:cNvGraphicFramePr>
          <p:nvPr/>
        </p:nvGraphicFramePr>
        <p:xfrm>
          <a:off x="1285852" y="928670"/>
          <a:ext cx="7715304" cy="4214842"/>
        </p:xfrm>
        <a:graphic>
          <a:graphicData uri="http://schemas.openxmlformats.org/drawingml/2006/table">
            <a:tbl>
              <a:tblPr rtl="1" firstRow="1" bandRow="1">
                <a:tableStyleId>{6E25E649-3F16-4E02-A733-19D2CDBF48F0}</a:tableStyleId>
              </a:tblPr>
              <a:tblGrid>
                <a:gridCol w="7715304"/>
              </a:tblGrid>
              <a:tr h="4214842">
                <a:tc>
                  <a:txBody>
                    <a:bodyPr/>
                    <a:lstStyle/>
                    <a:p>
                      <a:pPr algn="r" rtl="1"/>
                      <a:r>
                        <a:rPr lang="fa-IR" sz="2400" dirty="0" smtClean="0">
                          <a:solidFill>
                            <a:schemeClr val="tx1"/>
                          </a:solidFill>
                        </a:rPr>
                        <a:t>خودسنجی :</a:t>
                      </a:r>
                    </a:p>
                    <a:p>
                      <a:pPr algn="r" rtl="1"/>
                      <a:r>
                        <a:rPr lang="fa-IR" sz="2400" dirty="0" smtClean="0">
                          <a:solidFill>
                            <a:schemeClr val="tx1"/>
                          </a:solidFill>
                        </a:rPr>
                        <a:t>1- آیا از آزمایش و نوشته های خودم راضی هستم؟ چرا؟ </a:t>
                      </a:r>
                    </a:p>
                    <a:p>
                      <a:pPr algn="r" rtl="1"/>
                      <a:endParaRPr lang="fa-IR" sz="2400" dirty="0" smtClean="0">
                        <a:solidFill>
                          <a:schemeClr val="tx1"/>
                        </a:solidFill>
                      </a:endParaRPr>
                    </a:p>
                    <a:p>
                      <a:pPr algn="r" rtl="1"/>
                      <a:r>
                        <a:rPr lang="fa-IR" sz="2400" dirty="0" smtClean="0">
                          <a:solidFill>
                            <a:schemeClr val="tx1"/>
                          </a:solidFill>
                        </a:rPr>
                        <a:t>2- به نظر معلّم و خودم در این درس چه چیز هایی</a:t>
                      </a:r>
                      <a:r>
                        <a:rPr lang="fa-IR" sz="2400" baseline="0" dirty="0" smtClean="0">
                          <a:solidFill>
                            <a:schemeClr val="tx1"/>
                          </a:solidFill>
                        </a:rPr>
                        <a:t> را</a:t>
                      </a:r>
                      <a:r>
                        <a:rPr lang="fa-IR" sz="2400" dirty="0" smtClean="0">
                          <a:solidFill>
                            <a:schemeClr val="tx1"/>
                          </a:solidFill>
                        </a:rPr>
                        <a:t> بیشتر</a:t>
                      </a:r>
                      <a:r>
                        <a:rPr lang="fa-IR" sz="2400" baseline="0" dirty="0" smtClean="0">
                          <a:solidFill>
                            <a:schemeClr val="tx1"/>
                          </a:solidFill>
                        </a:rPr>
                        <a:t> یادگرفتم؟</a:t>
                      </a:r>
                    </a:p>
                    <a:p>
                      <a:pPr algn="r" rtl="1"/>
                      <a:endParaRPr lang="fa-IR" sz="2400" baseline="0" dirty="0" smtClean="0">
                        <a:solidFill>
                          <a:schemeClr val="tx1"/>
                        </a:solidFill>
                      </a:endParaRPr>
                    </a:p>
                    <a:p>
                      <a:pPr algn="r" rtl="1"/>
                      <a:r>
                        <a:rPr lang="fa-IR" sz="2400" baseline="0" dirty="0" smtClean="0">
                          <a:solidFill>
                            <a:schemeClr val="tx1"/>
                          </a:solidFill>
                        </a:rPr>
                        <a:t>3-</a:t>
                      </a:r>
                      <a:r>
                        <a:rPr lang="fa-IR" sz="2400" dirty="0" smtClean="0">
                          <a:solidFill>
                            <a:schemeClr val="tx1"/>
                          </a:solidFill>
                        </a:rPr>
                        <a:t>  به نظر معلّم و خودم برای یادگیری چه چیزهایی باید بیشتر تلاش کنم؟</a:t>
                      </a:r>
                    </a:p>
                    <a:p>
                      <a:pPr algn="r" rtl="1"/>
                      <a:endParaRPr lang="fa-IR" sz="2400" dirty="0" smtClean="0">
                        <a:solidFill>
                          <a:schemeClr val="tx1"/>
                        </a:solidFill>
                      </a:endParaRPr>
                    </a:p>
                    <a:p>
                      <a:pPr algn="r" rtl="1"/>
                      <a:r>
                        <a:rPr lang="fa-IR" sz="2400" dirty="0" smtClean="0">
                          <a:solidFill>
                            <a:schemeClr val="tx1"/>
                          </a:solidFill>
                        </a:rPr>
                        <a:t>4- برای اینکه بیشتر یاد بگیرم چه کارهایی باید انجام دهم ؟</a:t>
                      </a:r>
                    </a:p>
                    <a:p>
                      <a:pPr algn="r" rtl="1"/>
                      <a:endParaRPr lang="fa-IR" sz="2400" dirty="0" smtClean="0">
                        <a:solidFill>
                          <a:schemeClr val="tx1"/>
                        </a:solidFill>
                      </a:endParaRPr>
                    </a:p>
                    <a:p>
                      <a:pPr algn="r" rtl="1"/>
                      <a:r>
                        <a:rPr lang="fa-IR" sz="2400" dirty="0" smtClean="0">
                          <a:solidFill>
                            <a:schemeClr val="tx1"/>
                          </a:solidFill>
                        </a:rPr>
                        <a:t>5- از این آزمایش و نوشته های خودم چه چیز جدیدی یاد گرفتم ؟</a:t>
                      </a:r>
                      <a:endParaRPr lang="fa-IR" sz="2400" dirty="0">
                        <a:solidFill>
                          <a:schemeClr val="tx1"/>
                        </a:solidFill>
                      </a:endParaRPr>
                    </a:p>
                  </a:txBody>
                  <a:tcPr/>
                </a:tc>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00100" y="1214422"/>
            <a:ext cx="7686700" cy="1571637"/>
          </a:xfrm>
        </p:spPr>
        <p:style>
          <a:lnRef idx="1">
            <a:schemeClr val="accent1"/>
          </a:lnRef>
          <a:fillRef idx="2">
            <a:schemeClr val="accent1"/>
          </a:fillRef>
          <a:effectRef idx="1">
            <a:schemeClr val="accent1"/>
          </a:effectRef>
          <a:fontRef idx="minor">
            <a:schemeClr val="dk1"/>
          </a:fontRef>
        </p:style>
        <p:txBody>
          <a:bodyPr>
            <a:normAutofit/>
          </a:bodyPr>
          <a:lstStyle/>
          <a:p>
            <a:pPr algn="r" rtl="1"/>
            <a:r>
              <a:rPr lang="fa-IR" dirty="0" smtClean="0"/>
              <a:t>من می دانم توانایی استفاده از </a:t>
            </a:r>
            <a:r>
              <a:rPr lang="fa-IR" u="sng" dirty="0" smtClean="0">
                <a:solidFill>
                  <a:schemeClr val="bg2">
                    <a:lumMod val="50000"/>
                  </a:schemeClr>
                </a:solidFill>
              </a:rPr>
              <a:t>دانش و مهارت های </a:t>
            </a:r>
            <a:r>
              <a:rPr lang="fa-IR" dirty="0" smtClean="0"/>
              <a:t>آموخته شده ی کلاسی  در موقعیت های واقعی زندگی یا مشابه با موقعیت های زندگی با هدف سازش با آن ،عملکرد است.</a:t>
            </a:r>
          </a:p>
        </p:txBody>
      </p:sp>
      <p:sp>
        <p:nvSpPr>
          <p:cNvPr id="10" name="Rectangle 9"/>
          <p:cNvSpPr/>
          <p:nvPr/>
        </p:nvSpPr>
        <p:spPr>
          <a:xfrm>
            <a:off x="857224" y="4357694"/>
            <a:ext cx="7929586" cy="2246769"/>
          </a:xfrm>
          <a:prstGeom prst="rect">
            <a:avLst/>
          </a:prstGeom>
          <a:solidFill>
            <a:schemeClr val="accent1">
              <a:lumMod val="60000"/>
              <a:lumOff val="40000"/>
            </a:schemeClr>
          </a:solidFill>
        </p:spPr>
        <p:txBody>
          <a:bodyPr wrap="square">
            <a:spAutoFit/>
          </a:bodyPr>
          <a:lstStyle/>
          <a:p>
            <a:r>
              <a:rPr lang="fa-IR" sz="2800" b="1" dirty="0" smtClean="0"/>
              <a:t>ﺳﻨﺠﺶ ﻋﻤﻠﻜﺮﺩ ﺑا ﮔﺴﺘﺮﻩ ﻱ ﻭﺳﻴﻌﻲ ﺍﺯ ﺭﻭﺵ ﻫﺎﻱ ﺍﻧﺪﺍﺯﻩ  ﮔﻴﺮﻱ   ﭼﻮﻥ  </a:t>
            </a:r>
            <a:r>
              <a:rPr lang="fa-IR" sz="2800" b="1" dirty="0" smtClean="0">
                <a:solidFill>
                  <a:srgbClr val="002060"/>
                </a:solidFill>
              </a:rPr>
              <a:t>ﭘﺮﻭژﻩ ﻫﺎﻱ ﺗﺤﻘﻴﻘﻲ، ﻓﺮﻡ ﻫﺎﻱ ﺩﺭﺟﻪ  ﺑﻨﺪﻱ ﺭﻓﺘﺎﺭ ﻭ</a:t>
            </a:r>
          </a:p>
          <a:p>
            <a:r>
              <a:rPr lang="fa-IR" sz="2800" b="1" dirty="0" smtClean="0">
                <a:solidFill>
                  <a:srgbClr val="002060"/>
                </a:solidFill>
              </a:rPr>
              <a:t> پوشه ی کار</a:t>
            </a:r>
            <a:r>
              <a:rPr lang="fa-IR" sz="2800" b="1" dirty="0" smtClean="0"/>
              <a:t>و  </a:t>
            </a:r>
            <a:r>
              <a:rPr lang="fa-IR" sz="2800" b="1" dirty="0" smtClean="0"/>
              <a:t>                                                   </a:t>
            </a:r>
            <a:r>
              <a:rPr lang="fa-IR" sz="2800" b="1" dirty="0" smtClean="0">
                <a:solidFill>
                  <a:schemeClr val="accent2">
                    <a:lumMod val="75000"/>
                  </a:schemeClr>
                </a:solidFill>
              </a:rPr>
              <a:t>     </a:t>
            </a:r>
            <a:r>
              <a:rPr lang="fa-IR" sz="2800" b="1" dirty="0" smtClean="0"/>
              <a:t>ﺍنجام می گیرد.</a:t>
            </a:r>
          </a:p>
          <a:p>
            <a:endParaRPr lang="fa-IR" sz="2800" b="1" dirty="0" smtClean="0"/>
          </a:p>
          <a:p>
            <a:endParaRPr lang="fa-IR" sz="2800" b="1" dirty="0"/>
          </a:p>
        </p:txBody>
      </p:sp>
      <p:sp>
        <p:nvSpPr>
          <p:cNvPr id="11" name="Rectangle 10"/>
          <p:cNvSpPr/>
          <p:nvPr/>
        </p:nvSpPr>
        <p:spPr>
          <a:xfrm>
            <a:off x="2143108" y="3071810"/>
            <a:ext cx="6715172" cy="1071570"/>
          </a:xfrm>
          <a:prstGeom prst="rect">
            <a:avLst/>
          </a:prstGeom>
          <a:solidFill>
            <a:schemeClr val="bg2">
              <a:lumMod val="10000"/>
            </a:schemeClr>
          </a:solidFill>
        </p:spPr>
        <p:style>
          <a:lnRef idx="3">
            <a:schemeClr val="lt1"/>
          </a:lnRef>
          <a:fillRef idx="1">
            <a:schemeClr val="accent1"/>
          </a:fillRef>
          <a:effectRef idx="1">
            <a:schemeClr val="accent1"/>
          </a:effectRef>
          <a:fontRef idx="minor">
            <a:schemeClr val="lt1"/>
          </a:fontRef>
        </p:style>
        <p:txBody>
          <a:bodyPr rtlCol="1" anchor="ctr"/>
          <a:lstStyle/>
          <a:p>
            <a:pPr algn="ctr"/>
            <a:r>
              <a:rPr lang="fa-IR" sz="3600" dirty="0" smtClean="0"/>
              <a:t>من ﺭﻭﺵ ﻫﺎی ﺳﻨﺠﺶ ﻋﻤﻠﮑﺮﺩ را می شناسم</a:t>
            </a:r>
            <a:endParaRPr lang="fa-IR" sz="3600" dirty="0"/>
          </a:p>
        </p:txBody>
      </p:sp>
      <p:sp>
        <p:nvSpPr>
          <p:cNvPr id="12" name="Curved Right Arrow 11"/>
          <p:cNvSpPr/>
          <p:nvPr/>
        </p:nvSpPr>
        <p:spPr>
          <a:xfrm>
            <a:off x="1571604" y="3571876"/>
            <a:ext cx="428628" cy="642942"/>
          </a:xfrm>
          <a:prstGeom prst="curvedRightArrow">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fa-IR">
              <a:solidFill>
                <a:schemeClr val="tx1"/>
              </a:solidFill>
            </a:endParaRPr>
          </a:p>
        </p:txBody>
      </p:sp>
      <p:sp>
        <p:nvSpPr>
          <p:cNvPr id="9" name="Explosion 2 8"/>
          <p:cNvSpPr/>
          <p:nvPr/>
        </p:nvSpPr>
        <p:spPr>
          <a:xfrm rot="246321">
            <a:off x="4244662" y="5165496"/>
            <a:ext cx="2643206" cy="928694"/>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13" name="Rectangle 12"/>
          <p:cNvSpPr/>
          <p:nvPr/>
        </p:nvSpPr>
        <p:spPr>
          <a:xfrm rot="239861">
            <a:off x="4365838" y="5465152"/>
            <a:ext cx="1833353" cy="461665"/>
          </a:xfrm>
          <a:prstGeom prst="rect">
            <a:avLst/>
          </a:prstGeom>
        </p:spPr>
        <p:txBody>
          <a:bodyPr wrap="square">
            <a:spAutoFit/>
          </a:bodyPr>
          <a:lstStyle/>
          <a:p>
            <a:r>
              <a:rPr lang="fa-IR" sz="2400" b="1" dirty="0" smtClean="0">
                <a:solidFill>
                  <a:schemeClr val="accent2">
                    <a:lumMod val="75000"/>
                  </a:schemeClr>
                </a:solidFill>
              </a:rPr>
              <a:t>    آزمونﻋﻤﻠﻜﺮﺩ</a:t>
            </a:r>
            <a:r>
              <a:rPr lang="fa-IR" b="1" dirty="0" smtClean="0">
                <a:solidFill>
                  <a:schemeClr val="accent2">
                    <a:lumMod val="75000"/>
                  </a:schemeClr>
                </a:solidFill>
              </a:rPr>
              <a:t> </a:t>
            </a:r>
            <a:endParaRPr lang="fa-IR" dirty="0"/>
          </a:p>
        </p:txBody>
      </p:sp>
      <p:pic>
        <p:nvPicPr>
          <p:cNvPr id="14" name="Picture 2" descr="C:\Program Files (x86)\Microsoft Office\MEDIA\CAGCAT10\j0234687.gif"/>
          <p:cNvPicPr>
            <a:picLocks noChangeAspect="1" noChangeArrowheads="1" noCrop="1"/>
          </p:cNvPicPr>
          <p:nvPr/>
        </p:nvPicPr>
        <p:blipFill>
          <a:blip r:embed="rId3" cstate="print"/>
          <a:srcRect/>
          <a:stretch>
            <a:fillRect/>
          </a:stretch>
        </p:blipFill>
        <p:spPr bwMode="auto">
          <a:xfrm>
            <a:off x="285721" y="285728"/>
            <a:ext cx="2000263" cy="92869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026" name="Picture 2" descr="C:\Documents and Settings\a\Desktop\کره.jpeg"/>
          <p:cNvPicPr>
            <a:picLocks noChangeAspect="1" noChangeArrowheads="1"/>
          </p:cNvPicPr>
          <p:nvPr/>
        </p:nvPicPr>
        <p:blipFill>
          <a:blip r:embed="rId4" cstate="print"/>
          <a:srcRect/>
          <a:stretch>
            <a:fillRect/>
          </a:stretch>
        </p:blipFill>
        <p:spPr bwMode="auto">
          <a:xfrm>
            <a:off x="214283" y="2857496"/>
            <a:ext cx="1285884" cy="1428760"/>
          </a:xfrm>
          <a:prstGeom prst="rect">
            <a:avLst/>
          </a:prstGeom>
          <a:noFill/>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idx="1"/>
          </p:nvPr>
        </p:nvSpPr>
        <p:spPr>
          <a:xfrm>
            <a:off x="357158" y="1142984"/>
            <a:ext cx="8572560" cy="4864116"/>
          </a:xfrm>
          <a:solidFill>
            <a:srgbClr val="FFC000"/>
          </a:solidFill>
        </p:spPr>
        <p:txBody>
          <a:bodyPr>
            <a:normAutofit fontScale="90000" lnSpcReduction="10000"/>
          </a:bodyPr>
          <a:lstStyle/>
          <a:p>
            <a:pPr algn="r">
              <a:buNone/>
            </a:pPr>
            <a:r>
              <a:rPr lang="fa-IR" b="1" dirty="0" smtClean="0"/>
              <a:t>من پس از طراحی فرم  با رعایت اصول پنج گانه عملیات زیر را انجام می دهم :</a:t>
            </a:r>
          </a:p>
          <a:p>
            <a:pPr algn="r">
              <a:buNone/>
            </a:pPr>
            <a:r>
              <a:rPr lang="fa-IR" b="1" dirty="0" smtClean="0"/>
              <a:t> آزمون را اجرا می کنم و پس از اجرا فرم هاراجمع آوری کرده عملکرد دانش آموزان  را بوسیله ی جدول فرم توصیف عملکرد ارزیابی می کنم، برای کسانی که نیاز به اصلاح  در عملکرددارند </a:t>
            </a:r>
            <a:r>
              <a:rPr lang="fa-IR" b="1" dirty="0" smtClean="0">
                <a:solidFill>
                  <a:srgbClr val="00B050"/>
                </a:solidFill>
              </a:rPr>
              <a:t>باز خورد توصیفی</a:t>
            </a:r>
            <a:r>
              <a:rPr lang="fa-IR" b="1" dirty="0" smtClean="0"/>
              <a:t> می نویسم . توجه دارم  برای دانش آموزانی که عملکرد آنان فاصله ی زیادی با عملکرد مطلوب دارند </a:t>
            </a:r>
            <a:r>
              <a:rPr lang="fa-IR" b="1" dirty="0" smtClean="0">
                <a:solidFill>
                  <a:srgbClr val="00B050"/>
                </a:solidFill>
              </a:rPr>
              <a:t>باز خورد توصیفی </a:t>
            </a:r>
            <a:r>
              <a:rPr lang="fa-IR" b="1" dirty="0" smtClean="0"/>
              <a:t>بنویسم. سپس آزمون ها را به دانش آموزان برمی گردانم و از آنان می خواهم با دقّت و صبر به سؤالات خودسنجی پاسخ دهند و توجه می کنم که همه ی دانش اموزان فرم و سؤالات خودسنجی را تکمیل نمایند.</a:t>
            </a:r>
            <a:endParaRPr lang="fa-IR" dirty="0"/>
          </a:p>
        </p:txBody>
      </p:sp>
      <p:sp>
        <p:nvSpPr>
          <p:cNvPr id="5" name="Flowchart: Punched Tape 4"/>
          <p:cNvSpPr/>
          <p:nvPr/>
        </p:nvSpPr>
        <p:spPr>
          <a:xfrm>
            <a:off x="714348" y="214290"/>
            <a:ext cx="7858180" cy="928694"/>
          </a:xfrm>
          <a:prstGeom prst="flowChartPunchedTap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dirty="0" smtClean="0">
                <a:solidFill>
                  <a:schemeClr val="tx1"/>
                </a:solidFill>
              </a:rPr>
              <a:t>نحوه ی اجرای آزمون  های عملکردی</a:t>
            </a:r>
            <a:endParaRPr lang="fa-IR" sz="3200" dirty="0">
              <a:solidFill>
                <a:schemeClr val="tx1"/>
              </a:solidFill>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35608" y="857232"/>
            <a:ext cx="7498080" cy="5391168"/>
          </a:xfrm>
          <a:solidFill>
            <a:srgbClr val="92D050"/>
          </a:solidFill>
        </p:spPr>
        <p:txBody>
          <a:bodyPr>
            <a:normAutofit/>
          </a:bodyPr>
          <a:lstStyle/>
          <a:p>
            <a:pPr>
              <a:buNone/>
            </a:pPr>
            <a:r>
              <a:rPr lang="fa-IR" dirty="0" smtClean="0"/>
              <a:t>* من می دانم در مراحل طراحی یک آزمون نوشتن کلیه مراحل بویژه گام مربوط به هدف ها و شواهد یادگیری یک اقدام و گام الزامی است </a:t>
            </a:r>
            <a:r>
              <a:rPr lang="fa-IR" dirty="0" smtClean="0">
                <a:solidFill>
                  <a:srgbClr val="FF0000"/>
                </a:solidFill>
              </a:rPr>
              <a:t>امّا در تنظیم و اجرای فرم نهایی آزمون عملکرد در مورد دانش آموزان نیازی به وجود اهداف و شواهد یادگیری نیست </a:t>
            </a:r>
            <a:r>
              <a:rPr lang="fa-IR" dirty="0" smtClean="0"/>
              <a:t>لذا لازم است در فرم نهایی آزمون عملکرد مواردی مانند : 1- نام ونام خانوادگی،2- مدت زمان اجراء،3- معرفی آزمون،4-مسأله و روش انجام تکلیف ،5- جدول توصیف عملکرد و بازخورد توصیفی،6-خودسنجی را لحاظ می کنم.</a:t>
            </a:r>
          </a:p>
          <a:p>
            <a:pPr>
              <a:buNone/>
            </a:pPr>
            <a:endParaRPr lang="fa-IR"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down)">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5852" y="428604"/>
            <a:ext cx="7429552" cy="714380"/>
          </a:xfrm>
          <a:prstGeom prst="rect">
            <a:avLst/>
          </a:prstGeom>
        </p:spPr>
        <p:style>
          <a:lnRef idx="3">
            <a:schemeClr val="lt1"/>
          </a:lnRef>
          <a:fillRef idx="1">
            <a:schemeClr val="accent4"/>
          </a:fillRef>
          <a:effectRef idx="1">
            <a:schemeClr val="accent4"/>
          </a:effectRef>
          <a:fontRef idx="minor">
            <a:schemeClr val="lt1"/>
          </a:fontRef>
        </p:style>
        <p:txBody>
          <a:bodyPr rtlCol="1" anchor="ctr"/>
          <a:lstStyle/>
          <a:p>
            <a:pPr algn="ctr"/>
            <a:r>
              <a:rPr lang="fa-IR" sz="2400" dirty="0" smtClean="0">
                <a:solidFill>
                  <a:schemeClr val="tx1"/>
                </a:solidFill>
              </a:rPr>
              <a:t>من می دانم آزمون عملکرد یکی از ابزارهای سنجشی است که:</a:t>
            </a:r>
            <a:endParaRPr lang="fa-IR" sz="2400" dirty="0">
              <a:solidFill>
                <a:schemeClr val="tx1"/>
              </a:solidFill>
            </a:endParaRPr>
          </a:p>
        </p:txBody>
      </p:sp>
      <p:sp>
        <p:nvSpPr>
          <p:cNvPr id="6" name="Rectangle 5"/>
          <p:cNvSpPr/>
          <p:nvPr/>
        </p:nvSpPr>
        <p:spPr>
          <a:xfrm>
            <a:off x="1285852" y="1500174"/>
            <a:ext cx="7643866" cy="341632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fa-IR" sz="3600" b="1" dirty="0" smtClean="0"/>
              <a:t> </a:t>
            </a:r>
            <a:r>
              <a:rPr lang="fa-IR" sz="3600" b="1" dirty="0" smtClean="0"/>
              <a:t>درآن دانش آموزم با انجام </a:t>
            </a:r>
            <a:r>
              <a:rPr lang="fa-IR" sz="3600" b="1" dirty="0" smtClean="0">
                <a:solidFill>
                  <a:srgbClr val="00B050"/>
                </a:solidFill>
              </a:rPr>
              <a:t>تکالیف واقعی </a:t>
            </a:r>
            <a:r>
              <a:rPr lang="fa-IR" sz="3600" b="1" dirty="0" smtClean="0"/>
              <a:t>یا </a:t>
            </a:r>
            <a:r>
              <a:rPr lang="fa-IR" sz="3600" b="1" dirty="0" smtClean="0">
                <a:solidFill>
                  <a:srgbClr val="00B050"/>
                </a:solidFill>
              </a:rPr>
              <a:t>مشابه با زندگی</a:t>
            </a:r>
            <a:r>
              <a:rPr lang="fa-IR" sz="3600" b="1" baseline="0" dirty="0" smtClean="0">
                <a:solidFill>
                  <a:srgbClr val="00B050"/>
                </a:solidFill>
              </a:rPr>
              <a:t> واقعی</a:t>
            </a:r>
            <a:r>
              <a:rPr lang="fa-IR" sz="3600" b="1" dirty="0" smtClean="0">
                <a:solidFill>
                  <a:srgbClr val="00B050"/>
                </a:solidFill>
              </a:rPr>
              <a:t> </a:t>
            </a:r>
            <a:r>
              <a:rPr lang="fa-IR" sz="3600" b="1" baseline="0" dirty="0" smtClean="0"/>
              <a:t>توانایی خود را در استفاده از </a:t>
            </a:r>
            <a:r>
              <a:rPr lang="fa-IR" sz="3600" b="1" u="sng" baseline="0" dirty="0" smtClean="0"/>
              <a:t>دانش و مهارت های آموخته شده </a:t>
            </a:r>
            <a:r>
              <a:rPr lang="fa-IR" sz="3600" b="1" baseline="0" dirty="0" smtClean="0"/>
              <a:t>برای </a:t>
            </a:r>
            <a:r>
              <a:rPr lang="fa-IR" sz="3600" b="1" u="sng" baseline="0" dirty="0" smtClean="0"/>
              <a:t>استدلال </a:t>
            </a:r>
            <a:r>
              <a:rPr lang="fa-IR" sz="3600" b="1" baseline="0" dirty="0" smtClean="0"/>
              <a:t>، </a:t>
            </a:r>
            <a:r>
              <a:rPr lang="fa-IR" sz="3600" b="1" u="sng" baseline="0" dirty="0" smtClean="0"/>
              <a:t>حل مساله </a:t>
            </a:r>
            <a:r>
              <a:rPr lang="fa-IR" sz="3600" b="1" baseline="0" dirty="0" smtClean="0"/>
              <a:t>، </a:t>
            </a:r>
            <a:r>
              <a:rPr lang="fa-IR" sz="3600" b="1" u="sng" baseline="0" dirty="0" smtClean="0"/>
              <a:t>تولید محصول </a:t>
            </a:r>
            <a:r>
              <a:rPr lang="fa-IR" sz="3600" b="1" baseline="0" dirty="0" smtClean="0"/>
              <a:t>و یا </a:t>
            </a:r>
            <a:r>
              <a:rPr lang="fa-IR" sz="3600" b="1" u="sng" baseline="0" dirty="0" smtClean="0"/>
              <a:t>اجرای یک مهارت ویژه </a:t>
            </a:r>
            <a:r>
              <a:rPr lang="fa-IR" sz="3600" b="1" baseline="0" dirty="0" smtClean="0"/>
              <a:t>نشان داده و سپس من با مشاهده ی عملکرد ، کیفیت آن را توصیف و مورد قضاوت قرار می دهم.</a:t>
            </a:r>
            <a:endParaRPr lang="fa-IR" sz="3600" b="1" dirty="0"/>
          </a:p>
        </p:txBody>
      </p:sp>
      <p:pic>
        <p:nvPicPr>
          <p:cNvPr id="3074" name="Picture 2" descr="C:\Documents and Settings\a\Desktop\هدف 2.jpeg"/>
          <p:cNvPicPr>
            <a:picLocks noChangeAspect="1" noChangeArrowheads="1"/>
          </p:cNvPicPr>
          <p:nvPr/>
        </p:nvPicPr>
        <p:blipFill>
          <a:blip r:embed="rId3" cstate="print"/>
          <a:srcRect/>
          <a:stretch>
            <a:fillRect/>
          </a:stretch>
        </p:blipFill>
        <p:spPr bwMode="auto">
          <a:xfrm>
            <a:off x="-1" y="1071546"/>
            <a:ext cx="1000101" cy="4786346"/>
          </a:xfrm>
          <a:prstGeom prst="rect">
            <a:avLst/>
          </a:prstGeom>
          <a:noFill/>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428604"/>
            <a:ext cx="8572560" cy="5578687"/>
          </a:xfrm>
        </p:spPr>
        <p:style>
          <a:lnRef idx="1">
            <a:schemeClr val="accent6"/>
          </a:lnRef>
          <a:fillRef idx="2">
            <a:schemeClr val="accent6"/>
          </a:fillRef>
          <a:effectRef idx="1">
            <a:schemeClr val="accent6"/>
          </a:effectRef>
          <a:fontRef idx="minor">
            <a:schemeClr val="dk1"/>
          </a:fontRef>
        </p:style>
        <p:txBody>
          <a:bodyPr>
            <a:normAutofit/>
          </a:bodyPr>
          <a:lstStyle/>
          <a:p>
            <a:pPr algn="r" rtl="1"/>
            <a:r>
              <a:rPr lang="fa-IR" sz="2000" dirty="0" smtClean="0"/>
              <a:t>من می دانم </a:t>
            </a:r>
            <a:r>
              <a:rPr lang="fa-IR" sz="2400" dirty="0" smtClean="0">
                <a:solidFill>
                  <a:srgbClr val="002060"/>
                </a:solidFill>
              </a:rPr>
              <a:t>یادگیری </a:t>
            </a:r>
            <a:r>
              <a:rPr lang="fa-IR" sz="2000" dirty="0" smtClean="0"/>
              <a:t>یعنی؛تغییر نسبتاُ پایدار در توان بالقوه ی یادگیرنده در اثر تجربه </a:t>
            </a:r>
          </a:p>
          <a:p>
            <a:pPr algn="r" rtl="1"/>
            <a:r>
              <a:rPr lang="fa-IR" sz="2000" dirty="0" smtClean="0"/>
              <a:t>من می دانم </a:t>
            </a:r>
            <a:r>
              <a:rPr lang="fa-IR" sz="2400" dirty="0" smtClean="0">
                <a:solidFill>
                  <a:srgbClr val="002060"/>
                </a:solidFill>
              </a:rPr>
              <a:t>یادگیری کیفی </a:t>
            </a:r>
            <a:r>
              <a:rPr lang="fa-IR" sz="2000" dirty="0" smtClean="0"/>
              <a:t>یعنی؛تغییر نسبتاُ پایدار دررفتار بالقوه از طریق تغییر بنیادی در ساخت های شناختی ،تفسیر ها و تجارب شخصی با مشارکت فعال یادگیرنده در تعامل با موقعیت های واقعی </a:t>
            </a:r>
          </a:p>
        </p:txBody>
      </p:sp>
      <p:sp>
        <p:nvSpPr>
          <p:cNvPr id="4" name="Rectangle 3"/>
          <p:cNvSpPr/>
          <p:nvPr/>
        </p:nvSpPr>
        <p:spPr>
          <a:xfrm>
            <a:off x="714348" y="1928802"/>
            <a:ext cx="7929618" cy="3477875"/>
          </a:xfrm>
          <a:prstGeom prst="rect">
            <a:avLst/>
          </a:prstGeom>
        </p:spPr>
        <p:txBody>
          <a:bodyPr wrap="square">
            <a:spAutoFit/>
          </a:bodyPr>
          <a:lstStyle/>
          <a:p>
            <a:r>
              <a:rPr lang="fa-IR" sz="2000" b="1" dirty="0" smtClean="0"/>
              <a:t>متخصصان جهت سهولت در اجرای آموزش و سنجش ، اهداف یادگیری را  به انواع مختلف طبقه بندی کرده اند که مشهورترین آن  به بنجامین بلوم اختصاص داردکه شامل دانش ، فهمیدن ،بکاربستن ، تحلیل ، ترکیب ، ارزشیابی است.ولی متخصصان نظریه ی یادگیری سازنده گرایی مانند استیگنز اهداف یادگیری را در چهارطبقه :</a:t>
            </a:r>
          </a:p>
          <a:p>
            <a:r>
              <a:rPr lang="fa-IR" sz="2000" b="1" dirty="0" smtClean="0"/>
              <a:t>1- دانش </a:t>
            </a:r>
          </a:p>
          <a:p>
            <a:r>
              <a:rPr lang="fa-IR" sz="2000" b="1" dirty="0" smtClean="0"/>
              <a:t>2- استدلال</a:t>
            </a:r>
          </a:p>
          <a:p>
            <a:r>
              <a:rPr lang="fa-IR" sz="2000" b="1" dirty="0" smtClean="0"/>
              <a:t>3- مهارت</a:t>
            </a:r>
          </a:p>
          <a:p>
            <a:r>
              <a:rPr lang="fa-IR" sz="2000" b="1" dirty="0" smtClean="0"/>
              <a:t>4- تولیدات </a:t>
            </a:r>
          </a:p>
          <a:p>
            <a:r>
              <a:rPr lang="fa-IR" sz="2000" b="1" dirty="0" smtClean="0"/>
              <a:t>تقسیم بندی کرد که در جدول ذیل آمده و</a:t>
            </a:r>
            <a:r>
              <a:rPr lang="fa-IR" sz="2000" dirty="0" smtClean="0"/>
              <a:t>من می دانم عملکرد با کدام یک از طبقه های اهداف یادگیری تعریف می شودوبا ید ترکیبی از افعال طبقه های استدلال مفاهیم ، مهارت ها و تولیدات را در نظر داشته باشم.</a:t>
            </a:r>
            <a:endParaRPr lang="fa-IR" sz="2000" b="1" dirty="0"/>
          </a:p>
        </p:txBody>
      </p:sp>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285728"/>
            <a:ext cx="8715436" cy="6286520"/>
          </a:xfrm>
        </p:spPr>
        <p:style>
          <a:lnRef idx="3">
            <a:schemeClr val="lt1"/>
          </a:lnRef>
          <a:fillRef idx="1">
            <a:schemeClr val="accent1"/>
          </a:fillRef>
          <a:effectRef idx="1">
            <a:schemeClr val="accent1"/>
          </a:effectRef>
          <a:fontRef idx="minor">
            <a:schemeClr val="lt1"/>
          </a:fontRef>
        </p:style>
        <p:txBody>
          <a:bodyPr/>
          <a:lstStyle/>
          <a:p>
            <a:pPr algn="r"/>
            <a:r>
              <a:rPr lang="fa-IR" sz="2000" b="1" dirty="0" smtClean="0">
                <a:solidFill>
                  <a:schemeClr val="tx1"/>
                </a:solidFill>
              </a:rPr>
              <a:t>من می دانم استیکنز وویکنز آزمون های عملکرد رابا توجه به ماهیت و نوع تکلیف یعنی داشتن مسأله ؛ ابزار و وسایل و نیز دستور عمل اجرا به دو نوع :</a:t>
            </a:r>
          </a:p>
          <a:p>
            <a:pPr algn="r"/>
            <a:r>
              <a:rPr lang="fa-IR" sz="2000" b="1" dirty="0" smtClean="0">
                <a:solidFill>
                  <a:schemeClr val="tx1"/>
                </a:solidFill>
              </a:rPr>
              <a:t>1- آزمون عملکرد در موقعیت های واقعی یا </a:t>
            </a:r>
            <a:r>
              <a:rPr lang="fa-IR" sz="2000" b="1" dirty="0" smtClean="0">
                <a:solidFill>
                  <a:srgbClr val="FF0000"/>
                </a:solidFill>
              </a:rPr>
              <a:t>آزمون واقعی عملکرد</a:t>
            </a:r>
            <a:endParaRPr lang="fa-IR" sz="2000" b="1" dirty="0" smtClean="0"/>
          </a:p>
          <a:p>
            <a:pPr algn="r"/>
            <a:r>
              <a:rPr lang="fa-IR" sz="2000" b="1" dirty="0" smtClean="0">
                <a:solidFill>
                  <a:schemeClr val="tx1"/>
                </a:solidFill>
              </a:rPr>
              <a:t>2-آزمون عملکرد در موقعیت شبیه سازی شده یا </a:t>
            </a:r>
            <a:r>
              <a:rPr lang="fa-IR" sz="2000" b="1" dirty="0" smtClean="0">
                <a:solidFill>
                  <a:srgbClr val="FF0000"/>
                </a:solidFill>
              </a:rPr>
              <a:t>آزمون کتبی عملکرد</a:t>
            </a:r>
            <a:r>
              <a:rPr lang="fa-IR" sz="2000" b="1" dirty="0" smtClean="0"/>
              <a:t> </a:t>
            </a:r>
            <a:r>
              <a:rPr lang="fa-IR" sz="2000" b="1" dirty="0" smtClean="0">
                <a:solidFill>
                  <a:schemeClr val="tx1"/>
                </a:solidFill>
              </a:rPr>
              <a:t>تقسیم بندی می کنند.</a:t>
            </a:r>
          </a:p>
          <a:p>
            <a:pPr algn="r">
              <a:buNone/>
            </a:pPr>
            <a:r>
              <a:rPr lang="fa-IR" sz="2000" b="1" dirty="0" smtClean="0">
                <a:solidFill>
                  <a:srgbClr val="002060"/>
                </a:solidFill>
              </a:rPr>
              <a:t>من«تفاوت ها وشباهت های آزمون  کتبی عملکردو آزمون واقعی عملکردرا می دانم»</a:t>
            </a:r>
          </a:p>
          <a:p>
            <a:pPr algn="ctr">
              <a:buNone/>
            </a:pPr>
            <a:endParaRPr lang="fa-IR" sz="1200" dirty="0" smtClean="0"/>
          </a:p>
          <a:p>
            <a:pPr>
              <a:buNone/>
            </a:pPr>
            <a:r>
              <a:rPr lang="fa-IR" dirty="0" smtClean="0"/>
              <a:t>                                                                                                                                                                                                                                                                                                                                                                               </a:t>
            </a:r>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a:p>
        </p:txBody>
      </p:sp>
      <p:graphicFrame>
        <p:nvGraphicFramePr>
          <p:cNvPr id="4" name="Table 3"/>
          <p:cNvGraphicFramePr>
            <a:graphicFrameLocks noGrp="1"/>
          </p:cNvGraphicFramePr>
          <p:nvPr/>
        </p:nvGraphicFramePr>
        <p:xfrm>
          <a:off x="214282" y="2743200"/>
          <a:ext cx="8572560" cy="3566160"/>
        </p:xfrm>
        <a:graphic>
          <a:graphicData uri="http://schemas.openxmlformats.org/drawingml/2006/table">
            <a:tbl>
              <a:tblPr rtl="1" firstRow="1" bandRow="1">
                <a:tableStyleId>{8799B23B-EC83-4686-B30A-512413B5E67A}</a:tableStyleId>
              </a:tblPr>
              <a:tblGrid>
                <a:gridCol w="3957643"/>
                <a:gridCol w="2369185"/>
                <a:gridCol w="2245732"/>
              </a:tblGrid>
              <a:tr h="0">
                <a:tc>
                  <a:txBody>
                    <a:bodyPr/>
                    <a:lstStyle/>
                    <a:p>
                      <a:pPr algn="r" rtl="1"/>
                      <a:r>
                        <a:rPr lang="fa-IR" dirty="0" smtClean="0"/>
                        <a:t>                          </a:t>
                      </a:r>
                      <a:r>
                        <a:rPr lang="fa-IR" dirty="0" smtClean="0"/>
                        <a:t>                                             آزمون</a:t>
                      </a:r>
                    </a:p>
                    <a:p>
                      <a:pPr algn="r" rtl="1"/>
                      <a:r>
                        <a:rPr lang="fa-IR" dirty="0" smtClean="0"/>
                        <a:t> ویژگی</a:t>
                      </a:r>
                      <a:endParaRPr lang="fa-IR" dirty="0" smtClean="0"/>
                    </a:p>
                  </a:txBody>
                  <a:tcPr>
                    <a:lnTlToBr w="12700" cap="flat" cmpd="sng" algn="ctr">
                      <a:solidFill>
                        <a:schemeClr val="tx1"/>
                      </a:solidFill>
                      <a:prstDash val="solid"/>
                      <a:round/>
                      <a:headEnd type="none" w="med" len="med"/>
                      <a:tailEnd type="none" w="med" len="med"/>
                    </a:lnTlToBr>
                  </a:tcPr>
                </a:tc>
                <a:tc>
                  <a:txBody>
                    <a:bodyPr/>
                    <a:lstStyle/>
                    <a:p>
                      <a:pPr algn="r" rtl="1"/>
                      <a:r>
                        <a:rPr lang="fa-IR" dirty="0" smtClean="0"/>
                        <a:t>   واقعی عملکرد</a:t>
                      </a:r>
                      <a:endParaRPr lang="fa-IR" dirty="0"/>
                    </a:p>
                  </a:txBody>
                  <a:tcPr/>
                </a:tc>
                <a:tc>
                  <a:txBody>
                    <a:bodyPr/>
                    <a:lstStyle/>
                    <a:p>
                      <a:pPr algn="r" rtl="1"/>
                      <a:r>
                        <a:rPr lang="fa-IR" dirty="0" smtClean="0"/>
                        <a:t>کتبی عملکرد</a:t>
                      </a:r>
                      <a:endParaRPr lang="fa-IR" dirty="0"/>
                    </a:p>
                  </a:txBody>
                  <a:tcPr/>
                </a:tc>
              </a:tr>
              <a:tr h="0">
                <a:tc>
                  <a:txBody>
                    <a:bodyPr/>
                    <a:lstStyle/>
                    <a:p>
                      <a:pPr algn="r" rtl="1"/>
                      <a:r>
                        <a:rPr lang="fa-IR" b="1" dirty="0" smtClean="0"/>
                        <a:t>1- وجود مسأله در تکلیف</a:t>
                      </a:r>
                      <a:endParaRPr lang="fa-IR" b="1" dirty="0"/>
                    </a:p>
                  </a:txBody>
                  <a:tcPr/>
                </a:tc>
                <a:tc>
                  <a:txBody>
                    <a:bodyPr/>
                    <a:lstStyle/>
                    <a:p>
                      <a:pPr algn="r" rtl="1"/>
                      <a:r>
                        <a:rPr lang="fa-IR" b="1" smtClean="0"/>
                        <a:t>آری</a:t>
                      </a:r>
                      <a:endParaRPr lang="fa-IR" b="1" dirty="0"/>
                    </a:p>
                  </a:txBody>
                  <a:tcPr/>
                </a:tc>
                <a:tc>
                  <a:txBody>
                    <a:bodyPr/>
                    <a:lstStyle/>
                    <a:p>
                      <a:pPr algn="r" rtl="1"/>
                      <a:r>
                        <a:rPr lang="fa-IR" b="1" dirty="0" smtClean="0"/>
                        <a:t>آری</a:t>
                      </a:r>
                      <a:endParaRPr lang="fa-IR" b="1" dirty="0"/>
                    </a:p>
                  </a:txBody>
                  <a:tcPr/>
                </a:tc>
              </a:tr>
              <a:tr h="0">
                <a:tc>
                  <a:txBody>
                    <a:bodyPr/>
                    <a:lstStyle/>
                    <a:p>
                      <a:pPr algn="r" rtl="1"/>
                      <a:r>
                        <a:rPr lang="fa-IR" b="1" dirty="0" smtClean="0"/>
                        <a:t>2-ابزار و وسایل</a:t>
                      </a:r>
                      <a:endParaRPr lang="fa-IR" b="1" dirty="0"/>
                    </a:p>
                  </a:txBody>
                  <a:tcPr/>
                </a:tc>
                <a:tc>
                  <a:txBody>
                    <a:bodyPr/>
                    <a:lstStyle/>
                    <a:p>
                      <a:pPr algn="r" rtl="1"/>
                      <a:r>
                        <a:rPr lang="fa-IR" b="1" smtClean="0"/>
                        <a:t>آری</a:t>
                      </a:r>
                      <a:endParaRPr lang="fa-IR" b="1" dirty="0"/>
                    </a:p>
                  </a:txBody>
                  <a:tcPr/>
                </a:tc>
                <a:tc>
                  <a:txBody>
                    <a:bodyPr/>
                    <a:lstStyle/>
                    <a:p>
                      <a:pPr algn="r" rtl="1"/>
                      <a:r>
                        <a:rPr lang="fa-IR" b="1" dirty="0" smtClean="0"/>
                        <a:t>نه</a:t>
                      </a:r>
                      <a:endParaRPr lang="fa-IR" b="1" dirty="0"/>
                    </a:p>
                  </a:txBody>
                  <a:tcPr/>
                </a:tc>
              </a:tr>
              <a:tr h="0">
                <a:tc>
                  <a:txBody>
                    <a:bodyPr/>
                    <a:lstStyle/>
                    <a:p>
                      <a:pPr algn="r" rtl="1"/>
                      <a:r>
                        <a:rPr lang="fa-IR" b="1" dirty="0" smtClean="0"/>
                        <a:t>3- دستکاری مسأله با ابزار ووسایل</a:t>
                      </a:r>
                      <a:endParaRPr lang="fa-IR" b="1" dirty="0"/>
                    </a:p>
                  </a:txBody>
                  <a:tcPr/>
                </a:tc>
                <a:tc>
                  <a:txBody>
                    <a:bodyPr/>
                    <a:lstStyle/>
                    <a:p>
                      <a:pPr algn="r" rtl="1"/>
                      <a:r>
                        <a:rPr lang="fa-IR" b="1" smtClean="0"/>
                        <a:t>آری</a:t>
                      </a:r>
                      <a:endParaRPr lang="fa-IR" b="1" dirty="0"/>
                    </a:p>
                  </a:txBody>
                  <a:tcPr/>
                </a:tc>
                <a:tc>
                  <a:txBody>
                    <a:bodyPr/>
                    <a:lstStyle/>
                    <a:p>
                      <a:pPr algn="r" rtl="1"/>
                      <a:r>
                        <a:rPr lang="fa-IR" b="1" dirty="0" smtClean="0"/>
                        <a:t>نه</a:t>
                      </a:r>
                      <a:endParaRPr lang="fa-IR" b="1" dirty="0"/>
                    </a:p>
                  </a:txBody>
                  <a:tcPr/>
                </a:tc>
              </a:tr>
              <a:tr h="0">
                <a:tc>
                  <a:txBody>
                    <a:bodyPr/>
                    <a:lstStyle/>
                    <a:p>
                      <a:pPr algn="r" rtl="1"/>
                      <a:r>
                        <a:rPr lang="fa-IR" b="1" dirty="0" smtClean="0"/>
                        <a:t>4- دستکاری مسأله بدون ابزار وو</a:t>
                      </a:r>
                      <a:r>
                        <a:rPr lang="fa-IR" b="1" baseline="0" dirty="0" smtClean="0"/>
                        <a:t> سایل</a:t>
                      </a:r>
                      <a:endParaRPr lang="fa-IR" b="1" dirty="0"/>
                    </a:p>
                  </a:txBody>
                  <a:tcPr/>
                </a:tc>
                <a:tc>
                  <a:txBody>
                    <a:bodyPr/>
                    <a:lstStyle/>
                    <a:p>
                      <a:pPr algn="r" rtl="1"/>
                      <a:r>
                        <a:rPr lang="fa-IR" b="1" dirty="0" smtClean="0"/>
                        <a:t>نه</a:t>
                      </a:r>
                      <a:endParaRPr lang="fa-IR" b="1" dirty="0"/>
                    </a:p>
                  </a:txBody>
                  <a:tcPr/>
                </a:tc>
                <a:tc>
                  <a:txBody>
                    <a:bodyPr/>
                    <a:lstStyle/>
                    <a:p>
                      <a:pPr algn="r" rtl="1"/>
                      <a:r>
                        <a:rPr lang="fa-IR" b="1" dirty="0" smtClean="0"/>
                        <a:t>آری</a:t>
                      </a:r>
                      <a:endParaRPr lang="fa-IR" b="1" dirty="0"/>
                    </a:p>
                  </a:txBody>
                  <a:tcPr/>
                </a:tc>
              </a:tr>
              <a:tr h="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b="1" dirty="0" smtClean="0"/>
                        <a:t>5- تحلیل و تفسیر نتایج</a:t>
                      </a:r>
                    </a:p>
                  </a:txBody>
                  <a:tcPr/>
                </a:tc>
                <a:tc>
                  <a:txBody>
                    <a:bodyPr/>
                    <a:lstStyle/>
                    <a:p>
                      <a:pPr algn="r" rtl="1"/>
                      <a:r>
                        <a:rPr lang="fa-IR" b="1" smtClean="0"/>
                        <a:t>آری</a:t>
                      </a:r>
                      <a:endParaRPr lang="fa-IR" b="1" dirty="0"/>
                    </a:p>
                  </a:txBody>
                  <a:tcPr/>
                </a:tc>
                <a:tc>
                  <a:txBody>
                    <a:bodyPr/>
                    <a:lstStyle/>
                    <a:p>
                      <a:pPr algn="r" rtl="1"/>
                      <a:r>
                        <a:rPr lang="fa-IR" b="1" dirty="0" smtClean="0"/>
                        <a:t>آری</a:t>
                      </a:r>
                      <a:endParaRPr lang="fa-IR" b="1" dirty="0"/>
                    </a:p>
                  </a:txBody>
                  <a:tcPr/>
                </a:tc>
              </a:tr>
              <a:tr h="0">
                <a:tc>
                  <a:txBody>
                    <a:bodyPr/>
                    <a:lstStyle/>
                    <a:p>
                      <a:pPr algn="r" rtl="1"/>
                      <a:r>
                        <a:rPr lang="fa-IR" b="1" dirty="0" smtClean="0"/>
                        <a:t>6- نتیجه گیری از نتایج</a:t>
                      </a:r>
                      <a:endParaRPr lang="fa-IR" b="1" dirty="0"/>
                    </a:p>
                  </a:txBody>
                  <a:tcPr/>
                </a:tc>
                <a:tc>
                  <a:txBody>
                    <a:bodyPr/>
                    <a:lstStyle/>
                    <a:p>
                      <a:pPr algn="r" rtl="1"/>
                      <a:r>
                        <a:rPr lang="fa-IR" b="1" smtClean="0"/>
                        <a:t>آری</a:t>
                      </a:r>
                      <a:endParaRPr lang="fa-IR" b="1" dirty="0"/>
                    </a:p>
                  </a:txBody>
                  <a:tcPr/>
                </a:tc>
                <a:tc>
                  <a:txBody>
                    <a:bodyPr/>
                    <a:lstStyle/>
                    <a:p>
                      <a:pPr algn="r" rtl="1"/>
                      <a:r>
                        <a:rPr lang="fa-IR" b="1" dirty="0" smtClean="0"/>
                        <a:t>آری</a:t>
                      </a:r>
                      <a:endParaRPr lang="fa-IR" b="1" dirty="0"/>
                    </a:p>
                  </a:txBody>
                  <a:tcPr/>
                </a:tc>
              </a:tr>
              <a:tr h="0">
                <a:tc>
                  <a:txBody>
                    <a:bodyPr/>
                    <a:lstStyle/>
                    <a:p>
                      <a:pPr algn="r" rtl="1"/>
                      <a:r>
                        <a:rPr lang="fa-IR" b="1" dirty="0" smtClean="0"/>
                        <a:t>7- خودسنجی</a:t>
                      </a:r>
                      <a:endParaRPr lang="fa-IR" b="1" dirty="0"/>
                    </a:p>
                  </a:txBody>
                  <a:tcPr/>
                </a:tc>
                <a:tc>
                  <a:txBody>
                    <a:bodyPr/>
                    <a:lstStyle/>
                    <a:p>
                      <a:pPr algn="r" rtl="1"/>
                      <a:r>
                        <a:rPr lang="fa-IR" b="1" smtClean="0"/>
                        <a:t>آری</a:t>
                      </a:r>
                      <a:endParaRPr lang="fa-IR" b="1" dirty="0"/>
                    </a:p>
                  </a:txBody>
                  <a:tcPr/>
                </a:tc>
                <a:tc>
                  <a:txBody>
                    <a:bodyPr/>
                    <a:lstStyle/>
                    <a:p>
                      <a:pPr algn="r" rtl="1"/>
                      <a:r>
                        <a:rPr lang="fa-IR" b="1" dirty="0" smtClean="0"/>
                        <a:t>آری</a:t>
                      </a:r>
                      <a:endParaRPr lang="fa-IR" b="1" dirty="0"/>
                    </a:p>
                  </a:txBody>
                  <a:tcPr/>
                </a:tc>
              </a:tr>
              <a:tr h="0">
                <a:tc>
                  <a:txBody>
                    <a:bodyPr/>
                    <a:lstStyle/>
                    <a:p>
                      <a:pPr algn="r" rtl="1"/>
                      <a:r>
                        <a:rPr lang="fa-IR" b="1" dirty="0" smtClean="0"/>
                        <a:t>8- انعکاس اندیشه</a:t>
                      </a:r>
                      <a:r>
                        <a:rPr lang="fa-IR" b="1" baseline="0" dirty="0" smtClean="0"/>
                        <a:t>  ها از مورد عملکرد</a:t>
                      </a:r>
                      <a:endParaRPr lang="fa-IR" b="1" dirty="0"/>
                    </a:p>
                  </a:txBody>
                  <a:tcPr/>
                </a:tc>
                <a:tc>
                  <a:txBody>
                    <a:bodyPr/>
                    <a:lstStyle/>
                    <a:p>
                      <a:pPr algn="r" rtl="1"/>
                      <a:r>
                        <a:rPr lang="fa-IR" b="1" dirty="0" smtClean="0"/>
                        <a:t>آری</a:t>
                      </a:r>
                      <a:endParaRPr lang="fa-IR" b="1" dirty="0"/>
                    </a:p>
                  </a:txBody>
                  <a:tcPr/>
                </a:tc>
                <a:tc>
                  <a:txBody>
                    <a:bodyPr/>
                    <a:lstStyle/>
                    <a:p>
                      <a:pPr algn="r" rtl="1"/>
                      <a:r>
                        <a:rPr lang="fa-IR" b="1" dirty="0" smtClean="0"/>
                        <a:t>آری</a:t>
                      </a:r>
                      <a:endParaRPr lang="fa-IR" b="1" dirty="0"/>
                    </a:p>
                  </a:txBody>
                  <a:tcPr/>
                </a:tc>
              </a:tr>
            </a:tbl>
          </a:graphicData>
        </a:graphic>
      </p:graphicFrame>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85720" y="928670"/>
          <a:ext cx="8586789" cy="5404583"/>
        </p:xfrm>
        <a:graphic>
          <a:graphicData uri="http://schemas.openxmlformats.org/drawingml/2006/table">
            <a:tbl>
              <a:tblPr rtl="1" firstRow="1" bandRow="1">
                <a:tableStyleId>{3C2FFA5D-87B4-456A-9821-1D502468CF0F}</a:tableStyleId>
              </a:tblPr>
              <a:tblGrid>
                <a:gridCol w="2862263"/>
                <a:gridCol w="2862263"/>
                <a:gridCol w="2862263"/>
              </a:tblGrid>
              <a:tr h="62548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ar-SA" sz="2400" kern="1200" dirty="0" smtClean="0"/>
                        <a:t>انواع طبقات هدف‌هاي يادگيري</a:t>
                      </a:r>
                      <a:endParaRPr lang="fa-IR" sz="2400" dirty="0" smtClean="0">
                        <a:latin typeface="Tahoma" pitchFamily="34" charset="0"/>
                        <a:ea typeface="Tahoma" pitchFamily="34" charset="0"/>
                        <a:cs typeface="Tahoma" pitchFamily="34" charset="0"/>
                      </a:endParaRPr>
                    </a:p>
                  </a:txBody>
                  <a:tcPr/>
                </a:tc>
                <a:tc>
                  <a:txBody>
                    <a:bodyPr/>
                    <a:lstStyle/>
                    <a:p>
                      <a:pPr algn="ctr" rtl="1"/>
                      <a:r>
                        <a:rPr kumimoji="0" lang="ar-SA" sz="2400" kern="1200" dirty="0" smtClean="0"/>
                        <a:t>تعريف مفهوم</a:t>
                      </a:r>
                      <a:endParaRPr lang="fa-IR" sz="2400" dirty="0">
                        <a:latin typeface="Tahoma" pitchFamily="34" charset="0"/>
                        <a:ea typeface="Tahoma" pitchFamily="34" charset="0"/>
                        <a:cs typeface="Tahoma" pitchFamily="34" charset="0"/>
                      </a:endParaRPr>
                    </a:p>
                  </a:txBody>
                  <a:tcPr/>
                </a:tc>
                <a:tc>
                  <a:txBody>
                    <a:bodyPr/>
                    <a:lstStyle/>
                    <a:p>
                      <a:pPr algn="ctr" rtl="1"/>
                      <a:r>
                        <a:rPr kumimoji="0" lang="ar-SA" sz="2400" b="0" kern="1200" dirty="0" smtClean="0"/>
                        <a:t>شاخص‌هاي</a:t>
                      </a:r>
                      <a:r>
                        <a:rPr kumimoji="0" lang="ar-SA" sz="2400" kern="1200" dirty="0" smtClean="0"/>
                        <a:t> افعالي هدف‌هاي يادگيري</a:t>
                      </a:r>
                      <a:endParaRPr lang="fa-IR" sz="2400" dirty="0">
                        <a:latin typeface="Tahoma" pitchFamily="34" charset="0"/>
                        <a:ea typeface="Tahoma" pitchFamily="34" charset="0"/>
                        <a:cs typeface="Tahoma" pitchFamily="34" charset="0"/>
                      </a:endParaRPr>
                    </a:p>
                  </a:txBody>
                  <a:tcPr/>
                </a:tc>
              </a:tr>
              <a:tr h="794686">
                <a:tc>
                  <a:txBody>
                    <a:bodyPr/>
                    <a:lstStyle/>
                    <a:p>
                      <a:pPr algn="ctr" rtl="1"/>
                      <a:r>
                        <a:rPr kumimoji="0" lang="ar-SA" sz="2800" b="1" kern="1200" dirty="0" smtClean="0"/>
                        <a:t>دانش</a:t>
                      </a:r>
                      <a:r>
                        <a:rPr kumimoji="0" lang="fa-IR" sz="2800" b="1" kern="1200" dirty="0" smtClean="0"/>
                        <a:t> </a:t>
                      </a:r>
                    </a:p>
                    <a:p>
                      <a:pPr algn="ctr" rtl="1"/>
                      <a:r>
                        <a:rPr kumimoji="0" lang="fa-IR" sz="1800" b="1" kern="1200" dirty="0" smtClean="0"/>
                        <a:t>(ازمون های مداد کاغذی براساس این حیطه</a:t>
                      </a:r>
                      <a:r>
                        <a:rPr kumimoji="0" lang="fa-IR" sz="1800" b="1" kern="1200" baseline="0" dirty="0" smtClean="0"/>
                        <a:t> است)</a:t>
                      </a:r>
                      <a:endParaRPr lang="fa-IR" sz="1800" b="1" dirty="0"/>
                    </a:p>
                  </a:txBody>
                  <a:tcPr/>
                </a:tc>
                <a:tc>
                  <a:txBody>
                    <a:bodyPr/>
                    <a:lstStyle/>
                    <a:p>
                      <a:pPr algn="ctr" rtl="1"/>
                      <a:r>
                        <a:rPr kumimoji="0" lang="ar-SA" sz="2000" b="1" kern="1200" dirty="0" smtClean="0"/>
                        <a:t>اطلاعات بنيادي كه حفظ معنادار آن‌ها براي درك و فهم ديگر مهارت‌ها و توليدات بسيار مهم است</a:t>
                      </a:r>
                      <a:endParaRPr lang="fa-IR" sz="2000" b="1" dirty="0"/>
                    </a:p>
                  </a:txBody>
                  <a:tcPr/>
                </a:tc>
                <a:tc>
                  <a:txBody>
                    <a:bodyPr/>
                    <a:lstStyle/>
                    <a:p>
                      <a:pPr algn="ctr" rtl="1"/>
                      <a:r>
                        <a:rPr kumimoji="0" lang="ar-SA" sz="1600" b="1" kern="1200" dirty="0" smtClean="0"/>
                        <a:t>توصيف كردن، بازشناسي كردن گفتن ساده، نام بردن، تعريف كردن، انتخاب كردن، جور كردن، به يادآوردن</a:t>
                      </a:r>
                      <a:endParaRPr lang="fa-IR" sz="1600" b="1" dirty="0"/>
                    </a:p>
                  </a:txBody>
                  <a:tcPr/>
                </a:tc>
              </a:tr>
              <a:tr h="1347592">
                <a:tc>
                  <a:txBody>
                    <a:bodyPr/>
                    <a:lstStyle/>
                    <a:p>
                      <a:pPr algn="ctr" rtl="1"/>
                      <a:r>
                        <a:rPr kumimoji="0" lang="ar-SA" sz="2800" b="1" kern="1200" dirty="0" smtClean="0"/>
                        <a:t>استدلال مفاهيم</a:t>
                      </a:r>
                      <a:endParaRPr lang="fa-IR" sz="2800" b="1" dirty="0"/>
                    </a:p>
                  </a:txBody>
                  <a:tcPr/>
                </a:tc>
                <a:tc>
                  <a:txBody>
                    <a:bodyPr/>
                    <a:lstStyle/>
                    <a:p>
                      <a:pPr algn="ctr" rtl="1"/>
                      <a:r>
                        <a:rPr kumimoji="0" lang="ar-SA" sz="2000" b="1" kern="1200" dirty="0" smtClean="0"/>
                        <a:t>استفاده از دانش بنيادي و پايه براي تصميم‌گيري وروبرو شدن با مسايل</a:t>
                      </a:r>
                      <a:endParaRPr lang="fa-IR" sz="2000" b="1" dirty="0"/>
                    </a:p>
                  </a:txBody>
                  <a:tcPr/>
                </a:tc>
                <a:tc>
                  <a:txBody>
                    <a:bodyPr/>
                    <a:lstStyle/>
                    <a:p>
                      <a:pPr algn="ctr" rtl="1"/>
                      <a:r>
                        <a:rPr kumimoji="0" lang="ar-SA" sz="1600" b="1" kern="1200" dirty="0" smtClean="0"/>
                        <a:t>تفسير كردن، مثال آوردن، طبقه‌بندي كردن، خلاصه كردن، ، مقايسه كردن، تبيين كردن (يك رابطه علت و معلولي برقرار كردن)، تركيب كردن، تشخيص شباهت‌ها و تفاوت‌ها، به صورت فرمول در آوردن، ارزشيابي كردن، نقد كردن، بحث نتايج با دليل</a:t>
                      </a:r>
                      <a:endParaRPr lang="fa-IR" sz="1600" b="1" dirty="0"/>
                    </a:p>
                  </a:txBody>
                  <a:tcPr/>
                </a:tc>
              </a:tr>
              <a:tr h="771540">
                <a:tc>
                  <a:txBody>
                    <a:bodyPr/>
                    <a:lstStyle/>
                    <a:p>
                      <a:pPr algn="ctr" rtl="1"/>
                      <a:r>
                        <a:rPr kumimoji="0" lang="ar-SA" sz="2800" b="1" kern="1200" dirty="0" smtClean="0"/>
                        <a:t>مهارت‌ها</a:t>
                      </a:r>
                      <a:endParaRPr lang="fa-IR" sz="2800" b="1" dirty="0"/>
                    </a:p>
                  </a:txBody>
                  <a:tcPr/>
                </a:tc>
                <a:tc>
                  <a:txBody>
                    <a:bodyPr/>
                    <a:lstStyle/>
                    <a:p>
                      <a:pPr algn="ctr" rtl="1"/>
                      <a:r>
                        <a:rPr kumimoji="0" lang="ar-SA" sz="2000" b="1" kern="1200" dirty="0" smtClean="0"/>
                        <a:t>استفاده از دانش و استدلال براي انجام عمل يا در حين انجام يك تكليف</a:t>
                      </a:r>
                      <a:endParaRPr lang="fa-IR" sz="2000" b="1" dirty="0"/>
                    </a:p>
                  </a:txBody>
                  <a:tcPr/>
                </a:tc>
                <a:tc>
                  <a:txBody>
                    <a:bodyPr/>
                    <a:lstStyle/>
                    <a:p>
                      <a:pPr algn="ctr" rtl="1"/>
                      <a:r>
                        <a:rPr kumimoji="0" lang="ar-SA" sz="1600" b="1" kern="1200" dirty="0" smtClean="0"/>
                        <a:t>مشاهده كردن، صحبت كردن با استدلال، خواندن با استدلال، اجرا كردن با استدلال، به كاربستن با استدلال (مورد استفاده قرار دادن)</a:t>
                      </a:r>
                      <a:endParaRPr lang="fa-IR" sz="1600" b="1" dirty="0"/>
                    </a:p>
                  </a:txBody>
                  <a:tcPr/>
                </a:tc>
              </a:tr>
              <a:tr h="893543">
                <a:tc>
                  <a:txBody>
                    <a:bodyPr/>
                    <a:lstStyle/>
                    <a:p>
                      <a:pPr algn="ctr" rtl="1"/>
                      <a:r>
                        <a:rPr kumimoji="0" lang="ar-SA" sz="2800" b="1" kern="1200" dirty="0" smtClean="0"/>
                        <a:t>توليدات</a:t>
                      </a:r>
                      <a:endParaRPr lang="fa-IR" sz="2800" b="1" dirty="0"/>
                    </a:p>
                  </a:txBody>
                  <a:tcPr/>
                </a:tc>
                <a:tc>
                  <a:txBody>
                    <a:bodyPr/>
                    <a:lstStyle/>
                    <a:p>
                      <a:pPr algn="ctr" rtl="1"/>
                      <a:r>
                        <a:rPr kumimoji="0" lang="ar-SA" sz="2000" b="1" kern="1200" dirty="0" smtClean="0"/>
                        <a:t>استفاده از دانش، استدلال و مهارت براي ايجاد يك محصول</a:t>
                      </a:r>
                      <a:endParaRPr lang="fa-IR" sz="2000" b="1" dirty="0"/>
                    </a:p>
                  </a:txBody>
                  <a:tcPr/>
                </a:tc>
                <a:tc>
                  <a:txBody>
                    <a:bodyPr/>
                    <a:lstStyle/>
                    <a:p>
                      <a:pPr algn="ctr" rtl="1"/>
                      <a:r>
                        <a:rPr kumimoji="0" lang="ar-SA" sz="1600" b="1" kern="1200" dirty="0" smtClean="0"/>
                        <a:t>طرح‌ريزي يك عمل نوشتن يا پوستر براي يك موضوع، پديدآوردن يك گزارش</a:t>
                      </a:r>
                      <a:endParaRPr lang="fa-IR" sz="1600" b="1" dirty="0"/>
                    </a:p>
                  </a:txBody>
                  <a:tcPr/>
                </a:tc>
              </a:tr>
            </a:tbl>
          </a:graphicData>
        </a:graphic>
      </p:graphicFrame>
      <p:sp>
        <p:nvSpPr>
          <p:cNvPr id="7" name="Rectangle 6"/>
          <p:cNvSpPr/>
          <p:nvPr/>
        </p:nvSpPr>
        <p:spPr>
          <a:xfrm>
            <a:off x="714348" y="285729"/>
            <a:ext cx="8001056" cy="461665"/>
          </a:xfrm>
          <a:prstGeom prst="rect">
            <a:avLst/>
          </a:prstGeom>
        </p:spPr>
        <p:txBody>
          <a:bodyPr wrap="square">
            <a:spAutoFit/>
          </a:bodyPr>
          <a:lstStyle/>
          <a:p>
            <a:pPr algn="ctr"/>
            <a:r>
              <a:rPr lang="fa-IR"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جدول</a:t>
            </a:r>
            <a:r>
              <a:rPr lang="fa-IR" sz="2400" b="1" cap="all"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طبقه بندی هدف های یادگیری براساس نظر استیگنز“</a:t>
            </a:r>
            <a:endParaRPr lang="fa-IR" sz="2400" b="1" dirty="0"/>
          </a:p>
        </p:txBody>
      </p:sp>
    </p:spTree>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511156"/>
          </a:xfrm>
        </p:spPr>
        <p:style>
          <a:lnRef idx="1">
            <a:schemeClr val="dk1"/>
          </a:lnRef>
          <a:fillRef idx="2">
            <a:schemeClr val="dk1"/>
          </a:fillRef>
          <a:effectRef idx="1">
            <a:schemeClr val="dk1"/>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a-IR" sz="36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برای هر حیطه من می توانم نمونه ای را بیان کنم. </a:t>
            </a:r>
            <a:endParaRPr lang="fa-IR" sz="36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 name="Content Placeholder 1"/>
          <p:cNvSpPr>
            <a:spLocks noGrp="1"/>
          </p:cNvSpPr>
          <p:nvPr>
            <p:ph idx="1"/>
          </p:nvPr>
        </p:nvSpPr>
        <p:spPr>
          <a:xfrm>
            <a:off x="214282" y="1071546"/>
            <a:ext cx="8715436" cy="4935745"/>
          </a:xfrm>
        </p:spPr>
        <p:style>
          <a:lnRef idx="1">
            <a:schemeClr val="dk1"/>
          </a:lnRef>
          <a:fillRef idx="2">
            <a:schemeClr val="dk1"/>
          </a:fillRef>
          <a:effectRef idx="1">
            <a:schemeClr val="dk1"/>
          </a:effectRef>
          <a:fontRef idx="minor">
            <a:schemeClr val="dk1"/>
          </a:fontRef>
        </p:style>
        <p:txBody>
          <a:bodyPr>
            <a:normAutofit/>
          </a:bodyPr>
          <a:lstStyle/>
          <a:p>
            <a:pPr algn="r" rtl="1">
              <a:buFont typeface="Wingdings" pitchFamily="2" charset="2"/>
              <a:buChar char="Ø"/>
            </a:pPr>
            <a:r>
              <a:rPr lang="fa-IR" sz="3200" b="1" dirty="0" smtClean="0"/>
              <a:t>حوزه ی دانش </a:t>
            </a:r>
            <a:endParaRPr lang="fa-IR" sz="3200" b="1" dirty="0"/>
          </a:p>
        </p:txBody>
      </p:sp>
      <p:cxnSp>
        <p:nvCxnSpPr>
          <p:cNvPr id="5" name="Straight Arrow Connector 4"/>
          <p:cNvCxnSpPr/>
          <p:nvPr/>
        </p:nvCxnSpPr>
        <p:spPr>
          <a:xfrm rot="10800000">
            <a:off x="5286380" y="1357298"/>
            <a:ext cx="1071570" cy="1588"/>
          </a:xfrm>
          <a:prstGeom prst="straightConnector1">
            <a:avLst/>
          </a:prstGeom>
          <a:ln>
            <a:headEnd type="arrow"/>
            <a:tailEnd type="arrow"/>
          </a:ln>
        </p:spPr>
        <p:style>
          <a:lnRef idx="3">
            <a:schemeClr val="accent4"/>
          </a:lnRef>
          <a:fillRef idx="0">
            <a:schemeClr val="accent4"/>
          </a:fillRef>
          <a:effectRef idx="2">
            <a:schemeClr val="accent4"/>
          </a:effectRef>
          <a:fontRef idx="minor">
            <a:schemeClr val="tx1"/>
          </a:fontRef>
        </p:style>
      </p:cxnSp>
      <p:sp>
        <p:nvSpPr>
          <p:cNvPr id="6" name="Rectangle 5"/>
          <p:cNvSpPr/>
          <p:nvPr/>
        </p:nvSpPr>
        <p:spPr>
          <a:xfrm>
            <a:off x="500034" y="1071546"/>
            <a:ext cx="4786346" cy="1261884"/>
          </a:xfrm>
          <a:prstGeom prst="rect">
            <a:avLst/>
          </a:prstGeom>
        </p:spPr>
        <p:txBody>
          <a:bodyPr wrap="square">
            <a:spAutoFit/>
          </a:bodyPr>
          <a:lstStyle/>
          <a:p>
            <a:r>
              <a:rPr lang="fa-IR" sz="2800" b="1" dirty="0" smtClean="0"/>
              <a:t>انواع باکتری ها  و قارچ هارا نام ببرد.</a:t>
            </a:r>
          </a:p>
          <a:p>
            <a:endParaRPr lang="fa-IR" sz="2400" dirty="0"/>
          </a:p>
          <a:p>
            <a:r>
              <a:rPr lang="fa-IR" sz="2400" dirty="0" smtClean="0"/>
              <a:t> </a:t>
            </a:r>
            <a:endParaRPr lang="fa-IR" sz="2400" dirty="0"/>
          </a:p>
        </p:txBody>
      </p:sp>
      <p:sp>
        <p:nvSpPr>
          <p:cNvPr id="7" name="Rectangle 6"/>
          <p:cNvSpPr/>
          <p:nvPr/>
        </p:nvSpPr>
        <p:spPr>
          <a:xfrm>
            <a:off x="0" y="1785926"/>
            <a:ext cx="8929718" cy="3970318"/>
          </a:xfrm>
          <a:prstGeom prst="rect">
            <a:avLst/>
          </a:prstGeom>
        </p:spPr>
        <p:txBody>
          <a:bodyPr wrap="square">
            <a:spAutoFit/>
          </a:bodyPr>
          <a:lstStyle/>
          <a:p>
            <a:pPr>
              <a:buFont typeface="Wingdings" pitchFamily="2" charset="2"/>
              <a:buChar char="Ø"/>
            </a:pPr>
            <a:r>
              <a:rPr lang="fa-IR" sz="3600" b="1" dirty="0" smtClean="0"/>
              <a:t>حوزه ی استدلال                تفاوت ربایش و جنبش مولکولی مواد را با ذکر دلایل بیان کند.</a:t>
            </a:r>
            <a:endParaRPr lang="fa-IR" sz="3600" b="1" baseline="0" dirty="0" smtClean="0"/>
          </a:p>
          <a:p>
            <a:pPr>
              <a:buFont typeface="Wingdings" pitchFamily="2" charset="2"/>
              <a:buChar char="Ø"/>
            </a:pPr>
            <a:r>
              <a:rPr lang="fa-IR" sz="3600" b="1" dirty="0" smtClean="0"/>
              <a:t>حوزه ی مهارت               مقداری از آب برکه و آب تصفیه شده رازیر میکروسکوپ مشاهده کرده ودر موردتفاوت آن ها با استدلال صحبت می کند.</a:t>
            </a:r>
            <a:r>
              <a:rPr lang="fa-IR" sz="3600" b="1" baseline="0" dirty="0" smtClean="0"/>
              <a:t>   </a:t>
            </a:r>
          </a:p>
          <a:p>
            <a:pPr>
              <a:buFont typeface="Wingdings" pitchFamily="2" charset="2"/>
              <a:buChar char="Ø"/>
            </a:pPr>
            <a:r>
              <a:rPr lang="fa-IR" sz="3600" b="1" dirty="0"/>
              <a:t> </a:t>
            </a:r>
            <a:r>
              <a:rPr lang="fa-IR" sz="3600" b="1" dirty="0" smtClean="0"/>
              <a:t>حوزه ی تولید                       دانه ای را کاشته ومراحل رشد دانه رامشاهده و گزارشی از آن تهیّه کند.</a:t>
            </a:r>
            <a:endParaRPr lang="fa-IR" sz="3600" b="1" dirty="0"/>
          </a:p>
        </p:txBody>
      </p:sp>
      <p:cxnSp>
        <p:nvCxnSpPr>
          <p:cNvPr id="9" name="Straight Arrow Connector 8"/>
          <p:cNvCxnSpPr/>
          <p:nvPr/>
        </p:nvCxnSpPr>
        <p:spPr>
          <a:xfrm>
            <a:off x="5143504" y="4857760"/>
            <a:ext cx="1357322" cy="1588"/>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cxnSp>
        <p:nvCxnSpPr>
          <p:cNvPr id="14" name="Straight Arrow Connector 13"/>
          <p:cNvCxnSpPr/>
          <p:nvPr/>
        </p:nvCxnSpPr>
        <p:spPr>
          <a:xfrm rot="10800000">
            <a:off x="5143504" y="2143116"/>
            <a:ext cx="928694" cy="1588"/>
          </a:xfrm>
          <a:prstGeom prst="straightConnector1">
            <a:avLst/>
          </a:prstGeom>
          <a:ln>
            <a:headEnd type="arrow"/>
            <a:tailEnd type="arrow"/>
          </a:ln>
        </p:spPr>
        <p:style>
          <a:lnRef idx="2">
            <a:schemeClr val="accent6"/>
          </a:lnRef>
          <a:fillRef idx="0">
            <a:schemeClr val="accent6"/>
          </a:fillRef>
          <a:effectRef idx="1">
            <a:schemeClr val="accent6"/>
          </a:effectRef>
          <a:fontRef idx="minor">
            <a:schemeClr val="tx1"/>
          </a:fontRef>
        </p:style>
      </p:cxnSp>
      <p:cxnSp>
        <p:nvCxnSpPr>
          <p:cNvPr id="16" name="Straight Arrow Connector 15"/>
          <p:cNvCxnSpPr/>
          <p:nvPr/>
        </p:nvCxnSpPr>
        <p:spPr>
          <a:xfrm rot="10800000">
            <a:off x="5572132" y="3214686"/>
            <a:ext cx="857256" cy="1588"/>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diamond(in)">
                                      <p:cBhvr>
                                        <p:cTn id="15" dur="20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35" presetClass="entr" presetSubtype="0" fill="hold"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2000"/>
                                        <p:tgtEl>
                                          <p:spTgt spid="16"/>
                                        </p:tgtEl>
                                      </p:cBhvr>
                                    </p:animEffect>
                                    <p:anim calcmode="lin" valueType="num">
                                      <p:cBhvr>
                                        <p:cTn id="21" dur="2000" fill="hold"/>
                                        <p:tgtEl>
                                          <p:spTgt spid="16"/>
                                        </p:tgtEl>
                                        <p:attrNameLst>
                                          <p:attrName>style.rotation</p:attrName>
                                        </p:attrNameLst>
                                      </p:cBhvr>
                                      <p:tavLst>
                                        <p:tav tm="0">
                                          <p:val>
                                            <p:fltVal val="720"/>
                                          </p:val>
                                        </p:tav>
                                        <p:tav tm="100000">
                                          <p:val>
                                            <p:fltVal val="0"/>
                                          </p:val>
                                        </p:tav>
                                      </p:tavLst>
                                    </p:anim>
                                    <p:anim calcmode="lin" valueType="num">
                                      <p:cBhvr>
                                        <p:cTn id="22" dur="2000" fill="hold"/>
                                        <p:tgtEl>
                                          <p:spTgt spid="16"/>
                                        </p:tgtEl>
                                        <p:attrNameLst>
                                          <p:attrName>ppt_h</p:attrName>
                                        </p:attrNameLst>
                                      </p:cBhvr>
                                      <p:tavLst>
                                        <p:tav tm="0">
                                          <p:val>
                                            <p:fltVal val="0"/>
                                          </p:val>
                                        </p:tav>
                                        <p:tav tm="100000">
                                          <p:val>
                                            <p:strVal val="#ppt_h"/>
                                          </p:val>
                                        </p:tav>
                                      </p:tavLst>
                                    </p:anim>
                                    <p:anim calcmode="lin" valueType="num">
                                      <p:cBhvr>
                                        <p:cTn id="23" dur="2000" fill="hold"/>
                                        <p:tgtEl>
                                          <p:spTgt spid="16"/>
                                        </p:tgtEl>
                                        <p:attrNameLst>
                                          <p:attrName>ppt_w</p:attrName>
                                        </p:attrNameLst>
                                      </p:cBhvr>
                                      <p:tavLst>
                                        <p:tav tm="0">
                                          <p:val>
                                            <p:fltVal val="0"/>
                                          </p:val>
                                        </p:tav>
                                        <p:tav tm="100000">
                                          <p:val>
                                            <p:strVal val="#ppt_w"/>
                                          </p:val>
                                        </p:tav>
                                      </p:tavLst>
                                    </p:anim>
                                  </p:childTnLst>
                                </p:cTn>
                              </p:par>
                            </p:childTnLst>
                          </p:cTn>
                        </p:par>
                      </p:childTnLst>
                    </p:cTn>
                  </p:par>
                  <p:par>
                    <p:cTn id="24" fill="hold">
                      <p:stCondLst>
                        <p:cond delay="indefinite"/>
                      </p:stCondLst>
                      <p:childTnLst>
                        <p:par>
                          <p:cTn id="25" fill="hold">
                            <p:stCondLst>
                              <p:cond delay="0"/>
                            </p:stCondLst>
                            <p:childTnLst>
                              <p:par>
                                <p:cTn id="26" presetID="51"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770" decel="100000"/>
                                        <p:tgtEl>
                                          <p:spTgt spid="9"/>
                                        </p:tgtEl>
                                      </p:cBhvr>
                                    </p:animEffect>
                                    <p:animScale>
                                      <p:cBhvr>
                                        <p:cTn id="29" dur="770" decel="100000"/>
                                        <p:tgtEl>
                                          <p:spTgt spid="9"/>
                                        </p:tgtEl>
                                      </p:cBhvr>
                                      <p:from x="10000" y="10000"/>
                                      <p:to x="200000" y="450000"/>
                                    </p:animScale>
                                    <p:animScale>
                                      <p:cBhvr>
                                        <p:cTn id="30" dur="1230" accel="100000" fill="hold">
                                          <p:stCondLst>
                                            <p:cond delay="770"/>
                                          </p:stCondLst>
                                        </p:cTn>
                                        <p:tgtEl>
                                          <p:spTgt spid="9"/>
                                        </p:tgtEl>
                                      </p:cBhvr>
                                      <p:from x="200000" y="450000"/>
                                      <p:to x="100000" y="100000"/>
                                    </p:animScale>
                                    <p:set>
                                      <p:cBhvr>
                                        <p:cTn id="31" dur="770" fill="hold"/>
                                        <p:tgtEl>
                                          <p:spTgt spid="9"/>
                                        </p:tgtEl>
                                        <p:attrNameLst>
                                          <p:attrName>ppt_x</p:attrName>
                                        </p:attrNameLst>
                                      </p:cBhvr>
                                      <p:to>
                                        <p:strVal val="(0.5)"/>
                                      </p:to>
                                    </p:set>
                                    <p:anim from="(0.5)" to="(#ppt_x)" calcmode="lin" valueType="num">
                                      <p:cBhvr>
                                        <p:cTn id="32" dur="1230" accel="100000" fill="hold">
                                          <p:stCondLst>
                                            <p:cond delay="770"/>
                                          </p:stCondLst>
                                        </p:cTn>
                                        <p:tgtEl>
                                          <p:spTgt spid="9"/>
                                        </p:tgtEl>
                                        <p:attrNameLst>
                                          <p:attrName>ppt_x</p:attrName>
                                        </p:attrNameLst>
                                      </p:cBhvr>
                                    </p:anim>
                                    <p:set>
                                      <p:cBhvr>
                                        <p:cTn id="33" dur="770" fill="hold"/>
                                        <p:tgtEl>
                                          <p:spTgt spid="9"/>
                                        </p:tgtEl>
                                        <p:attrNameLst>
                                          <p:attrName>ppt_y</p:attrName>
                                        </p:attrNameLst>
                                      </p:cBhvr>
                                      <p:to>
                                        <p:strVal val="(#ppt_y+0.4)"/>
                                      </p:to>
                                    </p:set>
                                    <p:anim from="(#ppt_y+0.4)" to="(#ppt_y)" calcmode="lin" valueType="num">
                                      <p:cBhvr>
                                        <p:cTn id="34" dur="1230" accel="100000" fill="hold">
                                          <p:stCondLst>
                                            <p:cond delay="770"/>
                                          </p:stCondLst>
                                        </p:cTn>
                                        <p:tgtEl>
                                          <p:spTgt spid="9"/>
                                        </p:tgtEl>
                                        <p:attrNameLst>
                                          <p:attrName>ppt_y</p:attrName>
                                        </p:attrNameLst>
                                      </p:cBhvr>
                                    </p:anim>
                                  </p:childTnLst>
                                </p:cTn>
                              </p:par>
                            </p:childTnLst>
                          </p:cTn>
                        </p:par>
                      </p:childTnLst>
                    </p:cTn>
                  </p:par>
                  <p:par>
                    <p:cTn id="35" fill="hold">
                      <p:stCondLst>
                        <p:cond delay="indefinite"/>
                      </p:stCondLst>
                      <p:childTnLst>
                        <p:par>
                          <p:cTn id="36" fill="hold">
                            <p:stCondLst>
                              <p:cond delay="0"/>
                            </p:stCondLst>
                            <p:childTnLst>
                              <p:par>
                                <p:cTn id="37" presetID="8" presetClass="emph" presetSubtype="0" fill="hold" grpId="0" nodeType="clickEffect">
                                  <p:stCondLst>
                                    <p:cond delay="0"/>
                                  </p:stCondLst>
                                  <p:childTnLst>
                                    <p:animRot by="21600000">
                                      <p:cBhvr>
                                        <p:cTn id="38" dur="2000" fill="hold"/>
                                        <p:tgtEl>
                                          <p:spTgt spid="3"/>
                                        </p:tgtEl>
                                        <p:attrNameLst>
                                          <p:attrName>r</p:attrName>
                                        </p:attrNameLst>
                                      </p:cBhvr>
                                    </p:animRot>
                                  </p:childTnLst>
                                </p:cTn>
                              </p:par>
                            </p:childTnLst>
                          </p:cTn>
                        </p:par>
                      </p:childTnLst>
                    </p:cTn>
                  </p:par>
                  <p:par>
                    <p:cTn id="39" fill="hold">
                      <p:stCondLst>
                        <p:cond delay="indefinite"/>
                      </p:stCondLst>
                      <p:childTnLst>
                        <p:par>
                          <p:cTn id="40" fill="hold">
                            <p:stCondLst>
                              <p:cond delay="0"/>
                            </p:stCondLst>
                            <p:childTnLst>
                              <p:par>
                                <p:cTn id="41" presetID="32" presetClass="emph" presetSubtype="0" fill="hold" grpId="1" nodeType="clickEffect">
                                  <p:stCondLst>
                                    <p:cond delay="0"/>
                                  </p:stCondLst>
                                  <p:childTnLst>
                                    <p:animClr clrSpc="rgb">
                                      <p:cBhvr override="childStyle">
                                        <p:cTn id="42" dur="100" fill="hold"/>
                                        <p:tgtEl>
                                          <p:spTgt spid="3"/>
                                        </p:tgtEl>
                                        <p:attrNameLst>
                                          <p:attrName>style.color</p:attrName>
                                        </p:attrNameLst>
                                      </p:cBhvr>
                                      <p:to>
                                        <a:srgbClr val="7EF8FE"/>
                                      </p:to>
                                    </p:animClr>
                                    <p:animClr clrSpc="rgb">
                                      <p:cBhvr>
                                        <p:cTn id="43" dur="100" fill="hold"/>
                                        <p:tgtEl>
                                          <p:spTgt spid="3"/>
                                        </p:tgtEl>
                                        <p:attrNameLst>
                                          <p:attrName>fillcolor</p:attrName>
                                        </p:attrNameLst>
                                      </p:cBhvr>
                                      <p:to>
                                        <a:srgbClr val="7EF8FE"/>
                                      </p:to>
                                    </p:animClr>
                                    <p:set>
                                      <p:cBhvr>
                                        <p:cTn id="44" dur="100" fill="hold"/>
                                        <p:tgtEl>
                                          <p:spTgt spid="3"/>
                                        </p:tgtEl>
                                        <p:attrNameLst>
                                          <p:attrName>fill.type</p:attrName>
                                        </p:attrNameLst>
                                      </p:cBhvr>
                                      <p:to>
                                        <p:strVal val="solid"/>
                                      </p:to>
                                    </p:set>
                                    <p:set>
                                      <p:cBhvr>
                                        <p:cTn id="45" dur="100" fill="hold"/>
                                        <p:tgtEl>
                                          <p:spTgt spid="3"/>
                                        </p:tgtEl>
                                        <p:attrNameLst>
                                          <p:attrName>fill.on</p:attrName>
                                        </p:attrNameLst>
                                      </p:cBhvr>
                                      <p:to>
                                        <p:strVal val="true"/>
                                      </p:to>
                                    </p:set>
                                    <p:animRot by="120000">
                                      <p:cBhvr>
                                        <p:cTn id="46" dur="100" fill="hold">
                                          <p:stCondLst>
                                            <p:cond delay="0"/>
                                          </p:stCondLst>
                                        </p:cTn>
                                        <p:tgtEl>
                                          <p:spTgt spid="3"/>
                                        </p:tgtEl>
                                        <p:attrNameLst>
                                          <p:attrName>r</p:attrName>
                                        </p:attrNameLst>
                                      </p:cBhvr>
                                    </p:animRot>
                                    <p:animRot by="-240000">
                                      <p:cBhvr>
                                        <p:cTn id="47" dur="200" fill="hold">
                                          <p:stCondLst>
                                            <p:cond delay="200"/>
                                          </p:stCondLst>
                                        </p:cTn>
                                        <p:tgtEl>
                                          <p:spTgt spid="3"/>
                                        </p:tgtEl>
                                        <p:attrNameLst>
                                          <p:attrName>r</p:attrName>
                                        </p:attrNameLst>
                                      </p:cBhvr>
                                    </p:animRot>
                                    <p:animRot by="240000">
                                      <p:cBhvr>
                                        <p:cTn id="48" dur="200" fill="hold">
                                          <p:stCondLst>
                                            <p:cond delay="400"/>
                                          </p:stCondLst>
                                        </p:cTn>
                                        <p:tgtEl>
                                          <p:spTgt spid="3"/>
                                        </p:tgtEl>
                                        <p:attrNameLst>
                                          <p:attrName>r</p:attrName>
                                        </p:attrNameLst>
                                      </p:cBhvr>
                                    </p:animRot>
                                    <p:animRot by="-240000">
                                      <p:cBhvr>
                                        <p:cTn id="49" dur="200" fill="hold">
                                          <p:stCondLst>
                                            <p:cond delay="600"/>
                                          </p:stCondLst>
                                        </p:cTn>
                                        <p:tgtEl>
                                          <p:spTgt spid="3"/>
                                        </p:tgtEl>
                                        <p:attrNameLst>
                                          <p:attrName>r</p:attrName>
                                        </p:attrNameLst>
                                      </p:cBhvr>
                                    </p:animRot>
                                    <p:animRot by="120000">
                                      <p:cBhvr>
                                        <p:cTn id="50" dur="200" fill="hold">
                                          <p:stCondLst>
                                            <p:cond delay="80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Program Files (x86)\Microsoft Office\MEDIA\CAGCAT10\j0199727.wmf"/>
          <p:cNvPicPr>
            <a:picLocks noChangeAspect="1" noChangeArrowheads="1"/>
          </p:cNvPicPr>
          <p:nvPr/>
        </p:nvPicPr>
        <p:blipFill>
          <a:blip r:embed="rId3" cstate="print"/>
          <a:srcRect/>
          <a:stretch>
            <a:fillRect/>
          </a:stretch>
        </p:blipFill>
        <p:spPr bwMode="auto">
          <a:xfrm>
            <a:off x="357158" y="285728"/>
            <a:ext cx="2143140" cy="2214578"/>
          </a:xfrm>
          <a:prstGeom prst="rect">
            <a:avLst/>
          </a:prstGeom>
          <a:noFill/>
        </p:spPr>
      </p:pic>
      <p:sp>
        <p:nvSpPr>
          <p:cNvPr id="6" name="Quad Arrow Callout 5"/>
          <p:cNvSpPr/>
          <p:nvPr/>
        </p:nvSpPr>
        <p:spPr>
          <a:xfrm>
            <a:off x="2500298" y="0"/>
            <a:ext cx="6286544" cy="2571744"/>
          </a:xfrm>
          <a:prstGeom prst="quad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smtClean="0">
                <a:solidFill>
                  <a:schemeClr val="tx1">
                    <a:lumMod val="95000"/>
                    <a:lumOff val="5000"/>
                  </a:schemeClr>
                </a:solidFill>
              </a:rPr>
              <a:t>من چارچوب ساخت </a:t>
            </a:r>
          </a:p>
          <a:p>
            <a:pPr algn="ctr"/>
            <a:r>
              <a:rPr lang="fa-IR" sz="2800" b="1" dirty="0" smtClean="0">
                <a:solidFill>
                  <a:schemeClr val="tx1">
                    <a:lumMod val="95000"/>
                    <a:lumOff val="5000"/>
                  </a:schemeClr>
                </a:solidFill>
              </a:rPr>
              <a:t>آزمون </a:t>
            </a:r>
            <a:r>
              <a:rPr lang="fa-IR" sz="2800" b="1" dirty="0" smtClean="0">
                <a:solidFill>
                  <a:srgbClr val="FFFF00"/>
                </a:solidFill>
              </a:rPr>
              <a:t>کتبی </a:t>
            </a:r>
            <a:r>
              <a:rPr lang="fa-IR" sz="2800" b="1" dirty="0" smtClean="0">
                <a:solidFill>
                  <a:schemeClr val="tx1">
                    <a:lumMod val="95000"/>
                    <a:lumOff val="5000"/>
                  </a:schemeClr>
                </a:solidFill>
              </a:rPr>
              <a:t>عملکردرا می دانم</a:t>
            </a:r>
            <a:endParaRPr lang="fa-IR" sz="2800" b="1" dirty="0">
              <a:solidFill>
                <a:schemeClr val="tx1">
                  <a:lumMod val="95000"/>
                  <a:lumOff val="5000"/>
                </a:schemeClr>
              </a:solidFill>
            </a:endParaRPr>
          </a:p>
        </p:txBody>
      </p:sp>
      <p:sp>
        <p:nvSpPr>
          <p:cNvPr id="7" name="Rectangle 6"/>
          <p:cNvSpPr/>
          <p:nvPr/>
        </p:nvSpPr>
        <p:spPr>
          <a:xfrm>
            <a:off x="0" y="2500306"/>
            <a:ext cx="9144001" cy="3416320"/>
          </a:xfrm>
          <a:prstGeom prst="rect">
            <a:avLst/>
          </a:prstGeom>
          <a:solidFill>
            <a:schemeClr val="bg2">
              <a:lumMod val="90000"/>
            </a:schemeClr>
          </a:solidFill>
        </p:spPr>
        <p:txBody>
          <a:bodyPr wrap="square">
            <a:spAutoFit/>
          </a:bodyPr>
          <a:lstStyle/>
          <a:p>
            <a:r>
              <a:rPr lang="fa-IR" sz="2400" b="1" dirty="0" smtClean="0"/>
              <a:t>آزمون کتبی عملکرد از دو بخش </a:t>
            </a:r>
            <a:r>
              <a:rPr lang="fa-IR" sz="2400" b="1" dirty="0" smtClean="0">
                <a:solidFill>
                  <a:srgbClr val="FF0000"/>
                </a:solidFill>
              </a:rPr>
              <a:t>تکلیف  سنجش </a:t>
            </a:r>
            <a:r>
              <a:rPr lang="fa-IR" sz="2400" b="1" dirty="0" smtClean="0"/>
              <a:t>و </a:t>
            </a:r>
            <a:r>
              <a:rPr lang="fa-IR" sz="2400" b="1" dirty="0" smtClean="0">
                <a:solidFill>
                  <a:srgbClr val="FF0000"/>
                </a:solidFill>
              </a:rPr>
              <a:t>راهنمای توصیف عملکرد </a:t>
            </a:r>
            <a:r>
              <a:rPr lang="fa-IR" sz="2400" b="1" dirty="0" smtClean="0"/>
              <a:t>تشکیل گردیده اما لازم است در طراحی و تهیّه ی آن </a:t>
            </a:r>
            <a:r>
              <a:rPr lang="fa-IR" sz="2000" b="1" dirty="0" smtClean="0">
                <a:solidFill>
                  <a:srgbClr val="00B050"/>
                </a:solidFill>
                <a:latin typeface="Tahoma" pitchFamily="34" charset="0"/>
                <a:ea typeface="Tahoma" pitchFamily="34" charset="0"/>
                <a:cs typeface="Tahoma" pitchFamily="34" charset="0"/>
              </a:rPr>
              <a:t>مراحل پنج گانه ی زیر </a:t>
            </a:r>
            <a:r>
              <a:rPr lang="fa-IR" sz="2400" b="1" dirty="0" smtClean="0"/>
              <a:t>را رعایت می کنم:</a:t>
            </a:r>
          </a:p>
          <a:p>
            <a:pPr>
              <a:buFont typeface="Wingdings" pitchFamily="2" charset="2"/>
              <a:buChar char="Ø"/>
            </a:pPr>
            <a:r>
              <a:rPr lang="fa-IR" sz="2400" b="1" dirty="0"/>
              <a:t> </a:t>
            </a:r>
            <a:r>
              <a:rPr lang="fa-IR" sz="2400" b="1" dirty="0" smtClean="0"/>
              <a:t>1- نوشتن هدف یادگیری به شیوه ی عملکرد</a:t>
            </a:r>
          </a:p>
          <a:p>
            <a:pPr>
              <a:buFont typeface="Wingdings" pitchFamily="2" charset="2"/>
              <a:buChar char="Ø"/>
            </a:pPr>
            <a:r>
              <a:rPr lang="fa-IR" sz="2400" b="1" dirty="0"/>
              <a:t> </a:t>
            </a:r>
            <a:r>
              <a:rPr lang="fa-IR" sz="2400" b="1" dirty="0" smtClean="0"/>
              <a:t>2- نوشتن ملاک های ویا شواهد یادگیر ی عملکرد </a:t>
            </a:r>
          </a:p>
          <a:p>
            <a:pPr>
              <a:buFont typeface="Wingdings" pitchFamily="2" charset="2"/>
              <a:buChar char="Ø"/>
            </a:pPr>
            <a:r>
              <a:rPr lang="fa-IR" sz="2400" b="1" dirty="0" smtClean="0"/>
              <a:t>3- نوشتن تکلیف </a:t>
            </a:r>
            <a:r>
              <a:rPr lang="fa-IR" sz="2400" b="1" dirty="0" smtClean="0"/>
              <a:t>سنجش که </a:t>
            </a:r>
            <a:r>
              <a:rPr lang="fa-IR" sz="2400" b="1" dirty="0" smtClean="0"/>
              <a:t>شامل </a:t>
            </a:r>
            <a:r>
              <a:rPr lang="fa-IR" sz="2400" b="1" dirty="0" smtClean="0"/>
              <a:t>:    1-3</a:t>
            </a:r>
            <a:r>
              <a:rPr lang="fa-IR" sz="2400" b="1" dirty="0" smtClean="0"/>
              <a:t>) نوشتن مساله یا بافت تکلیف</a:t>
            </a:r>
          </a:p>
          <a:p>
            <a:pPr algn="ctr"/>
            <a:r>
              <a:rPr lang="fa-IR" sz="2400" b="1" dirty="0" smtClean="0"/>
              <a:t>                                   </a:t>
            </a:r>
          </a:p>
          <a:p>
            <a:r>
              <a:rPr lang="fa-IR" sz="2400" b="1" dirty="0" smtClean="0"/>
              <a:t>                                             </a:t>
            </a:r>
            <a:r>
              <a:rPr lang="fa-IR" sz="2400" b="1" dirty="0" smtClean="0"/>
              <a:t>                                  </a:t>
            </a:r>
            <a:r>
              <a:rPr lang="fa-IR" sz="2400" b="1" dirty="0" smtClean="0"/>
              <a:t>2-3) نوشتن شیوه ی انجام تکلیف </a:t>
            </a:r>
          </a:p>
          <a:p>
            <a:pPr>
              <a:buFont typeface="Wingdings" pitchFamily="2" charset="2"/>
              <a:buChar char="Ø"/>
            </a:pPr>
            <a:r>
              <a:rPr lang="fa-IR" sz="2400" b="1" dirty="0"/>
              <a:t> </a:t>
            </a:r>
            <a:r>
              <a:rPr lang="fa-IR" sz="2400" b="1" dirty="0" smtClean="0"/>
              <a:t>4 – نوشتن راهنمای توصیف عملکرد و خودسنجی </a:t>
            </a:r>
          </a:p>
          <a:p>
            <a:pPr>
              <a:buFont typeface="Wingdings" pitchFamily="2" charset="2"/>
              <a:buChar char="Ø"/>
            </a:pPr>
            <a:r>
              <a:rPr lang="fa-IR" sz="2400" b="1" dirty="0" smtClean="0"/>
              <a:t>5- بازنگری کلیه مراحل </a:t>
            </a:r>
            <a:endParaRPr lang="fa-IR" sz="2400" b="1" dirty="0"/>
          </a:p>
        </p:txBody>
      </p:sp>
      <p:sp>
        <p:nvSpPr>
          <p:cNvPr id="8" name="Right Brace 7"/>
          <p:cNvSpPr/>
          <p:nvPr/>
        </p:nvSpPr>
        <p:spPr>
          <a:xfrm>
            <a:off x="5500694" y="4000504"/>
            <a:ext cx="357190" cy="857256"/>
          </a:xfrm>
          <a:prstGeom prst="rightBrace">
            <a:avLst>
              <a:gd name="adj1" fmla="val 8333"/>
              <a:gd name="adj2" fmla="val 44921"/>
            </a:avLst>
          </a:prstGeom>
        </p:spPr>
        <p:style>
          <a:lnRef idx="3">
            <a:schemeClr val="accent1"/>
          </a:lnRef>
          <a:fillRef idx="0">
            <a:schemeClr val="accent1"/>
          </a:fillRef>
          <a:effectRef idx="2">
            <a:schemeClr val="accent1"/>
          </a:effectRef>
          <a:fontRef idx="minor">
            <a:schemeClr val="tx1"/>
          </a:fontRef>
        </p:style>
        <p:txBody>
          <a:bodyPr rtlCol="1" anchor="ctr"/>
          <a:lstStyle/>
          <a:p>
            <a:pPr algn="ctr"/>
            <a:endParaRPr lang="fa-I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8" presetClass="emph" presetSubtype="0" fill="hold" nodeType="clickEffect">
                                  <p:stCondLst>
                                    <p:cond delay="0"/>
                                  </p:stCondLst>
                                  <p:childTnLst>
                                    <p:animRot by="21600000">
                                      <p:cBhvr>
                                        <p:cTn id="24" dur="2000" fill="hold"/>
                                        <p:tgtEl>
                                          <p:spTgt spid="307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2002</TotalTime>
  <Words>3494</Words>
  <Application>Microsoft Office PowerPoint</Application>
  <PresentationFormat>On-screen Show (4:3)</PresentationFormat>
  <Paragraphs>412</Paragraphs>
  <Slides>31</Slides>
  <Notes>16</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Solstice</vt:lpstr>
      <vt:lpstr>Slide 1</vt:lpstr>
      <vt:lpstr>Slide 2</vt:lpstr>
      <vt:lpstr>Slide 3</vt:lpstr>
      <vt:lpstr>Slide 4</vt:lpstr>
      <vt:lpstr>Slide 5</vt:lpstr>
      <vt:lpstr>Slide 6</vt:lpstr>
      <vt:lpstr>Slide 7</vt:lpstr>
      <vt:lpstr> برای هر حیطه من می توانم نمونه ای را بیان کنم. </vt:lpstr>
      <vt:lpstr>Slide 9</vt:lpstr>
      <vt:lpstr>Slide 10</vt:lpstr>
      <vt:lpstr> من مراحل ساخت آزمون کتبی عملکرد رابه صورت گام به گام طی می کنم. </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نمونه ی دیگر از آزمون واقعی عملکرد</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RASA-PC</dc:creator>
  <cp:lastModifiedBy>RASA-PC</cp:lastModifiedBy>
  <cp:revision>237</cp:revision>
  <dcterms:created xsi:type="dcterms:W3CDTF">2014-12-13T18:11:20Z</dcterms:created>
  <dcterms:modified xsi:type="dcterms:W3CDTF">2015-11-25T20:44:49Z</dcterms:modified>
</cp:coreProperties>
</file>